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89" r:id="rId3"/>
    <p:sldId id="257" r:id="rId4"/>
    <p:sldId id="258" r:id="rId5"/>
    <p:sldId id="259" r:id="rId6"/>
    <p:sldId id="260" r:id="rId7"/>
    <p:sldId id="261" r:id="rId8"/>
    <p:sldId id="281" r:id="rId9"/>
    <p:sldId id="282" r:id="rId10"/>
    <p:sldId id="283" r:id="rId11"/>
    <p:sldId id="284" r:id="rId12"/>
    <p:sldId id="285" r:id="rId13"/>
    <p:sldId id="286" r:id="rId14"/>
    <p:sldId id="287" r:id="rId15"/>
    <p:sldId id="288" r:id="rId16"/>
    <p:sldId id="266" r:id="rId17"/>
    <p:sldId id="290" r:id="rId18"/>
    <p:sldId id="268" r:id="rId19"/>
    <p:sldId id="269" r:id="rId20"/>
    <p:sldId id="270" r:id="rId21"/>
    <p:sldId id="271" r:id="rId22"/>
    <p:sldId id="272" r:id="rId23"/>
    <p:sldId id="273" r:id="rId24"/>
    <p:sldId id="274" r:id="rId25"/>
    <p:sldId id="276"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0A72A9E-2D99-4556-B58E-929137750760}">
          <p14:sldIdLst>
            <p14:sldId id="256"/>
            <p14:sldId id="289"/>
            <p14:sldId id="257"/>
            <p14:sldId id="258"/>
            <p14:sldId id="259"/>
            <p14:sldId id="260"/>
            <p14:sldId id="261"/>
            <p14:sldId id="281"/>
            <p14:sldId id="282"/>
            <p14:sldId id="283"/>
            <p14:sldId id="284"/>
            <p14:sldId id="285"/>
            <p14:sldId id="286"/>
            <p14:sldId id="287"/>
          </p14:sldIdLst>
        </p14:section>
        <p14:section name="Untitled Section" id="{AA686F21-AFDF-4F05-8868-D22D6276FDD5}">
          <p14:sldIdLst>
            <p14:sldId id="288"/>
            <p14:sldId id="266"/>
            <p14:sldId id="290"/>
            <p14:sldId id="268"/>
            <p14:sldId id="269"/>
            <p14:sldId id="270"/>
            <p14:sldId id="271"/>
            <p14:sldId id="272"/>
            <p14:sldId id="273"/>
            <p14:sldId id="274"/>
            <p14:sldId id="276"/>
            <p14:sldId id="278"/>
          </p14:sldIdLst>
        </p14:section>
        <p14:section name="Untitled Section" id="{7DA028FA-042C-4DA9-B7B6-DBC81DC98279}">
          <p14:sldIdLst>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da Perdido Karuyan" initials="NPK" lastIdx="1" clrIdx="0">
    <p:extLst>
      <p:ext uri="{19B8F6BF-5375-455C-9EA6-DF929625EA0E}">
        <p15:presenceInfo xmlns:p15="http://schemas.microsoft.com/office/powerpoint/2012/main" userId="Nida Perdido Karuy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1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AE056-7E8D-4D42-9177-5999027DFFDA}" type="doc">
      <dgm:prSet loTypeId="urn:microsoft.com/office/officeart/2005/8/layout/hList6" loCatId="list" qsTypeId="urn:microsoft.com/office/officeart/2005/8/quickstyle/3d4" qsCatId="3D" csTypeId="urn:microsoft.com/office/officeart/2005/8/colors/accent1_2" csCatId="accent1" phldr="1"/>
      <dgm:spPr/>
      <dgm:t>
        <a:bodyPr/>
        <a:lstStyle/>
        <a:p>
          <a:endParaRPr lang="en-US"/>
        </a:p>
      </dgm:t>
    </dgm:pt>
    <dgm:pt modelId="{7A451D2A-975B-4FF2-834E-F1F667A99557}">
      <dgm:prSet phldrT="[Text]" custT="1"/>
      <dgm:spPr>
        <a:xfrm rot="16200000">
          <a:off x="-2033916"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S</a:t>
          </a:r>
        </a:p>
        <a:p>
          <a:r>
            <a:rPr lang="en-US" sz="1600" dirty="0" smtClean="0">
              <a:solidFill>
                <a:schemeClr val="tx2">
                  <a:lumMod val="75000"/>
                </a:schemeClr>
              </a:solidFill>
              <a:latin typeface="Century Gothic" panose="020B0502020202020204"/>
              <a:ea typeface="+mn-ea"/>
              <a:cs typeface="+mn-cs"/>
            </a:rPr>
            <a:t>P</a:t>
          </a:r>
        </a:p>
        <a:p>
          <a:r>
            <a:rPr lang="en-US" sz="1600" dirty="0" smtClean="0">
              <a:solidFill>
                <a:schemeClr val="tx2">
                  <a:lumMod val="75000"/>
                </a:schemeClr>
              </a:solidFill>
              <a:latin typeface="Century Gothic" panose="020B0502020202020204"/>
              <a:ea typeface="+mn-ea"/>
              <a:cs typeface="+mn-cs"/>
            </a:rPr>
            <a:t>E</a:t>
          </a:r>
        </a:p>
        <a:p>
          <a:r>
            <a:rPr lang="en-US" sz="1600" dirty="0" smtClean="0">
              <a:solidFill>
                <a:schemeClr val="tx2">
                  <a:lumMod val="75000"/>
                </a:schemeClr>
              </a:solidFill>
              <a:latin typeface="Century Gothic" panose="020B0502020202020204"/>
              <a:ea typeface="+mn-ea"/>
              <a:cs typeface="+mn-cs"/>
            </a:rPr>
            <a:t>C</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F</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C</a:t>
          </a:r>
          <a:endParaRPr lang="en-US" sz="1600" dirty="0">
            <a:solidFill>
              <a:schemeClr val="tx2">
                <a:lumMod val="75000"/>
              </a:schemeClr>
            </a:solidFill>
            <a:latin typeface="Century Gothic" panose="020B0502020202020204"/>
            <a:ea typeface="+mn-ea"/>
            <a:cs typeface="+mn-cs"/>
          </a:endParaRPr>
        </a:p>
      </dgm:t>
    </dgm:pt>
    <dgm:pt modelId="{76EED4B3-473F-4681-A289-0CCD40B694F0}" type="parTrans" cxnId="{D269C124-7D27-4D9D-8829-36855943F876}">
      <dgm:prSet/>
      <dgm:spPr/>
      <dgm:t>
        <a:bodyPr/>
        <a:lstStyle/>
        <a:p>
          <a:endParaRPr lang="en-US"/>
        </a:p>
      </dgm:t>
    </dgm:pt>
    <dgm:pt modelId="{4BD53DF1-9928-46FF-BC06-39155AB9C587}" type="sibTrans" cxnId="{D269C124-7D27-4D9D-8829-36855943F876}">
      <dgm:prSet/>
      <dgm:spPr/>
      <dgm:t>
        <a:bodyPr/>
        <a:lstStyle/>
        <a:p>
          <a:endParaRPr lang="en-US"/>
        </a:p>
      </dgm:t>
    </dgm:pt>
    <dgm:pt modelId="{C8608659-F94B-4AC4-8C94-0A3E1CFAED55}">
      <dgm:prSet phldrT="[Text]" custT="1"/>
      <dgm:spPr>
        <a:xfrm rot="16200000">
          <a:off x="-597340"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M</a:t>
          </a:r>
          <a:endParaRPr lang="en-US" sz="1200" dirty="0" smtClean="0">
            <a:solidFill>
              <a:schemeClr val="tx2">
                <a:lumMod val="75000"/>
              </a:schemeClr>
            </a:solidFill>
            <a:latin typeface="Century Gothic" panose="020B0502020202020204"/>
            <a:ea typeface="+mn-ea"/>
            <a:cs typeface="+mn-cs"/>
          </a:endParaRPr>
        </a:p>
        <a:p>
          <a:r>
            <a:rPr lang="en-US" sz="1600" dirty="0" smtClean="0">
              <a:solidFill>
                <a:schemeClr val="tx2">
                  <a:lumMod val="75000"/>
                </a:schemeClr>
              </a:solidFill>
              <a:latin typeface="Century Gothic" panose="020B0502020202020204"/>
              <a:ea typeface="+mn-ea"/>
              <a:cs typeface="+mn-cs"/>
            </a:rPr>
            <a:t>E</a:t>
          </a:r>
        </a:p>
        <a:p>
          <a:r>
            <a:rPr lang="en-US" sz="16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S</a:t>
          </a:r>
        </a:p>
        <a:p>
          <a:r>
            <a:rPr lang="en-US" sz="1600" dirty="0" smtClean="0">
              <a:solidFill>
                <a:schemeClr val="tx2">
                  <a:lumMod val="75000"/>
                </a:schemeClr>
              </a:solidFill>
              <a:latin typeface="Century Gothic" panose="020B0502020202020204"/>
              <a:ea typeface="+mn-ea"/>
              <a:cs typeface="+mn-cs"/>
            </a:rPr>
            <a:t>U</a:t>
          </a:r>
        </a:p>
        <a:p>
          <a:r>
            <a:rPr lang="en-US" sz="1600" dirty="0" smtClean="0">
              <a:solidFill>
                <a:schemeClr val="tx2">
                  <a:lumMod val="75000"/>
                </a:schemeClr>
              </a:solidFill>
              <a:latin typeface="Century Gothic" panose="020B0502020202020204"/>
              <a:ea typeface="+mn-ea"/>
              <a:cs typeface="+mn-cs"/>
            </a:rPr>
            <a:t>R</a:t>
          </a:r>
        </a:p>
        <a:p>
          <a:r>
            <a:rPr lang="en-US" sz="16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B</a:t>
          </a:r>
        </a:p>
        <a:p>
          <a:r>
            <a:rPr lang="en-US" sz="1600" dirty="0" smtClean="0">
              <a:solidFill>
                <a:schemeClr val="tx2">
                  <a:lumMod val="75000"/>
                </a:schemeClr>
              </a:solidFill>
              <a:latin typeface="Century Gothic" panose="020B0502020202020204"/>
              <a:ea typeface="+mn-ea"/>
              <a:cs typeface="+mn-cs"/>
            </a:rPr>
            <a:t>L</a:t>
          </a:r>
        </a:p>
        <a:p>
          <a:r>
            <a:rPr lang="en-US" sz="1600" dirty="0" smtClean="0">
              <a:solidFill>
                <a:schemeClr val="tx2">
                  <a:lumMod val="75000"/>
                </a:schemeClr>
              </a:solidFill>
              <a:latin typeface="Century Gothic" panose="020B0502020202020204"/>
              <a:ea typeface="+mn-ea"/>
              <a:cs typeface="+mn-cs"/>
            </a:rPr>
            <a:t>E</a:t>
          </a:r>
          <a:endParaRPr lang="en-US" sz="1600" dirty="0">
            <a:solidFill>
              <a:schemeClr val="tx2">
                <a:lumMod val="75000"/>
              </a:schemeClr>
            </a:solidFill>
            <a:latin typeface="Century Gothic" panose="020B0502020202020204"/>
            <a:ea typeface="+mn-ea"/>
            <a:cs typeface="+mn-cs"/>
          </a:endParaRPr>
        </a:p>
      </dgm:t>
    </dgm:pt>
    <dgm:pt modelId="{938560E6-8F3A-48C1-9082-2CAF0850F7A9}" type="parTrans" cxnId="{6E72A00D-8613-49DB-8152-F3F6CFEFC177}">
      <dgm:prSet/>
      <dgm:spPr/>
      <dgm:t>
        <a:bodyPr/>
        <a:lstStyle/>
        <a:p>
          <a:endParaRPr lang="en-US"/>
        </a:p>
      </dgm:t>
    </dgm:pt>
    <dgm:pt modelId="{C3DCD772-7DD8-4E82-921D-55C2C46A0C57}" type="sibTrans" cxnId="{6E72A00D-8613-49DB-8152-F3F6CFEFC177}">
      <dgm:prSet/>
      <dgm:spPr/>
      <dgm:t>
        <a:bodyPr/>
        <a:lstStyle/>
        <a:p>
          <a:endParaRPr lang="en-US"/>
        </a:p>
      </dgm:t>
    </dgm:pt>
    <dgm:pt modelId="{08CD4983-EB82-448C-964C-E6A3A1291379}">
      <dgm:prSet phldrT="[Text]" custT="1"/>
      <dgm:spPr>
        <a:xfrm rot="16200000">
          <a:off x="839236"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S</a:t>
          </a:r>
        </a:p>
        <a:p>
          <a:r>
            <a:rPr lang="en-US" sz="1600" dirty="0" smtClean="0">
              <a:solidFill>
                <a:schemeClr val="tx2">
                  <a:lumMod val="75000"/>
                </a:schemeClr>
              </a:solidFill>
              <a:latin typeface="Century Gothic" panose="020B0502020202020204"/>
              <a:ea typeface="+mn-ea"/>
              <a:cs typeface="+mn-cs"/>
            </a:rPr>
            <a:t>S</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G</a:t>
          </a:r>
        </a:p>
        <a:p>
          <a:r>
            <a:rPr lang="en-US" sz="1600" dirty="0" smtClean="0">
              <a:solidFill>
                <a:schemeClr val="tx2">
                  <a:lumMod val="75000"/>
                </a:schemeClr>
              </a:solidFill>
              <a:latin typeface="Century Gothic" panose="020B0502020202020204"/>
              <a:ea typeface="+mn-ea"/>
              <a:cs typeface="+mn-cs"/>
            </a:rPr>
            <a:t>N</a:t>
          </a:r>
        </a:p>
        <a:p>
          <a:r>
            <a:rPr lang="en-US" sz="16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B</a:t>
          </a:r>
        </a:p>
        <a:p>
          <a:r>
            <a:rPr lang="en-US" sz="1600" dirty="0" smtClean="0">
              <a:solidFill>
                <a:schemeClr val="tx2">
                  <a:lumMod val="75000"/>
                </a:schemeClr>
              </a:solidFill>
              <a:latin typeface="Century Gothic" panose="020B0502020202020204"/>
              <a:ea typeface="+mn-ea"/>
              <a:cs typeface="+mn-cs"/>
            </a:rPr>
            <a:t>L</a:t>
          </a:r>
        </a:p>
        <a:p>
          <a:r>
            <a:rPr lang="en-US" sz="1600" dirty="0" smtClean="0">
              <a:solidFill>
                <a:schemeClr val="tx2">
                  <a:lumMod val="75000"/>
                </a:schemeClr>
              </a:solidFill>
              <a:latin typeface="Century Gothic" panose="020B0502020202020204"/>
              <a:ea typeface="+mn-ea"/>
              <a:cs typeface="+mn-cs"/>
            </a:rPr>
            <a:t>E</a:t>
          </a:r>
          <a:endParaRPr lang="en-US" sz="1600" dirty="0">
            <a:solidFill>
              <a:schemeClr val="tx2">
                <a:lumMod val="75000"/>
              </a:schemeClr>
            </a:solidFill>
            <a:latin typeface="Century Gothic" panose="020B0502020202020204"/>
            <a:ea typeface="+mn-ea"/>
            <a:cs typeface="+mn-cs"/>
          </a:endParaRPr>
        </a:p>
      </dgm:t>
    </dgm:pt>
    <dgm:pt modelId="{93229D8F-7ACF-4C0E-9402-FF968ED3D422}" type="parTrans" cxnId="{99B944AC-DB4D-4B8D-839E-E467F8B8052D}">
      <dgm:prSet/>
      <dgm:spPr/>
      <dgm:t>
        <a:bodyPr/>
        <a:lstStyle/>
        <a:p>
          <a:endParaRPr lang="en-US"/>
        </a:p>
      </dgm:t>
    </dgm:pt>
    <dgm:pt modelId="{DAE26152-03EA-4F35-A327-465B6E486BD1}" type="sibTrans" cxnId="{99B944AC-DB4D-4B8D-839E-E467F8B8052D}">
      <dgm:prSet/>
      <dgm:spPr/>
      <dgm:t>
        <a:bodyPr/>
        <a:lstStyle/>
        <a:p>
          <a:endParaRPr lang="en-US"/>
        </a:p>
      </dgm:t>
    </dgm:pt>
    <dgm:pt modelId="{8281D44C-8431-409E-8680-9272A6DA0B3D}">
      <dgm:prSet custT="1"/>
      <dgm:spPr>
        <a:xfrm rot="16200000">
          <a:off x="2275813"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R</a:t>
          </a:r>
          <a:r>
            <a:rPr lang="en-US" sz="1800" dirty="0" smtClean="0">
              <a:solidFill>
                <a:schemeClr val="tx2">
                  <a:lumMod val="75000"/>
                </a:schemeClr>
              </a:solidFill>
              <a:latin typeface="Century Gothic" panose="020B0502020202020204"/>
              <a:ea typeface="+mn-ea"/>
              <a:cs typeface="+mn-cs"/>
            </a:rPr>
            <a:t>E</a:t>
          </a:r>
        </a:p>
        <a:p>
          <a:r>
            <a:rPr lang="en-US" sz="16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L</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S</a:t>
          </a:r>
        </a:p>
        <a:p>
          <a:r>
            <a:rPr lang="en-US" sz="1600" dirty="0" smtClean="0">
              <a:solidFill>
                <a:schemeClr val="tx2">
                  <a:lumMod val="75000"/>
                </a:schemeClr>
              </a:solidFill>
              <a:latin typeface="Century Gothic" panose="020B0502020202020204"/>
              <a:ea typeface="+mn-ea"/>
              <a:cs typeface="+mn-cs"/>
            </a:rPr>
            <a:t>T</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C</a:t>
          </a:r>
          <a:endParaRPr lang="en-US" sz="1600" dirty="0">
            <a:solidFill>
              <a:schemeClr val="tx2">
                <a:lumMod val="75000"/>
              </a:schemeClr>
            </a:solidFill>
            <a:latin typeface="Century Gothic" panose="020B0502020202020204"/>
            <a:ea typeface="+mn-ea"/>
            <a:cs typeface="+mn-cs"/>
          </a:endParaRPr>
        </a:p>
      </dgm:t>
    </dgm:pt>
    <dgm:pt modelId="{C5D4C828-22B8-42F2-95BF-E57308CD247B}" type="parTrans" cxnId="{A0ED4DCB-6D62-4A62-A79A-998E054A108C}">
      <dgm:prSet/>
      <dgm:spPr/>
      <dgm:t>
        <a:bodyPr/>
        <a:lstStyle/>
        <a:p>
          <a:endParaRPr lang="en-US"/>
        </a:p>
      </dgm:t>
    </dgm:pt>
    <dgm:pt modelId="{2A0D4EDE-A472-4F0F-AF60-75CFAB2E7FB7}" type="sibTrans" cxnId="{A0ED4DCB-6D62-4A62-A79A-998E054A108C}">
      <dgm:prSet/>
      <dgm:spPr/>
      <dgm:t>
        <a:bodyPr/>
        <a:lstStyle/>
        <a:p>
          <a:endParaRPr lang="en-US"/>
        </a:p>
      </dgm:t>
    </dgm:pt>
    <dgm:pt modelId="{31150ADB-1BD6-4D95-8A1C-B36B22895631}">
      <dgm:prSet custT="1"/>
      <dgm:spPr>
        <a:xfrm rot="16200000">
          <a:off x="3712388"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T</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M</a:t>
          </a:r>
        </a:p>
        <a:p>
          <a:r>
            <a:rPr lang="en-US" sz="1600" dirty="0" smtClean="0">
              <a:solidFill>
                <a:schemeClr val="tx2">
                  <a:lumMod val="75000"/>
                </a:schemeClr>
              </a:solidFill>
              <a:latin typeface="Century Gothic" panose="020B0502020202020204"/>
              <a:ea typeface="+mn-ea"/>
              <a:cs typeface="+mn-cs"/>
            </a:rPr>
            <a:t>E </a:t>
          </a:r>
        </a:p>
        <a:p>
          <a:endParaRPr lang="en-US" sz="1600" dirty="0" smtClean="0">
            <a:solidFill>
              <a:schemeClr val="tx2">
                <a:lumMod val="75000"/>
              </a:schemeClr>
            </a:solidFill>
            <a:latin typeface="Century Gothic" panose="020B0502020202020204"/>
            <a:ea typeface="+mn-ea"/>
            <a:cs typeface="+mn-cs"/>
          </a:endParaRPr>
        </a:p>
        <a:p>
          <a:r>
            <a:rPr lang="en-US" sz="1600" dirty="0" smtClean="0">
              <a:solidFill>
                <a:schemeClr val="tx2">
                  <a:lumMod val="75000"/>
                </a:schemeClr>
              </a:solidFill>
              <a:latin typeface="Century Gothic" panose="020B0502020202020204"/>
              <a:ea typeface="+mn-ea"/>
              <a:cs typeface="+mn-cs"/>
            </a:rPr>
            <a:t>B</a:t>
          </a:r>
        </a:p>
        <a:p>
          <a:r>
            <a:rPr lang="en-US" sz="1600" dirty="0" smtClean="0">
              <a:solidFill>
                <a:schemeClr val="tx2">
                  <a:lumMod val="75000"/>
                </a:schemeClr>
              </a:solidFill>
              <a:latin typeface="Century Gothic" panose="020B0502020202020204"/>
              <a:ea typeface="+mn-ea"/>
              <a:cs typeface="+mn-cs"/>
            </a:rPr>
            <a:t>O</a:t>
          </a:r>
        </a:p>
        <a:p>
          <a:r>
            <a:rPr lang="en-US" sz="1600" dirty="0" smtClean="0">
              <a:solidFill>
                <a:schemeClr val="tx2">
                  <a:lumMod val="75000"/>
                </a:schemeClr>
              </a:solidFill>
              <a:latin typeface="Century Gothic" panose="020B0502020202020204"/>
              <a:ea typeface="+mn-ea"/>
              <a:cs typeface="+mn-cs"/>
            </a:rPr>
            <a:t>U</a:t>
          </a:r>
        </a:p>
        <a:p>
          <a:r>
            <a:rPr lang="en-US" sz="1600" dirty="0" smtClean="0">
              <a:solidFill>
                <a:schemeClr val="tx2">
                  <a:lumMod val="75000"/>
                </a:schemeClr>
              </a:solidFill>
              <a:latin typeface="Century Gothic" panose="020B0502020202020204"/>
              <a:ea typeface="+mn-ea"/>
              <a:cs typeface="+mn-cs"/>
            </a:rPr>
            <a:t>N</a:t>
          </a:r>
        </a:p>
        <a:p>
          <a:r>
            <a:rPr lang="en-US" sz="1600" dirty="0" smtClean="0">
              <a:solidFill>
                <a:schemeClr val="tx2">
                  <a:lumMod val="75000"/>
                </a:schemeClr>
              </a:solidFill>
              <a:latin typeface="Century Gothic" panose="020B0502020202020204"/>
              <a:ea typeface="+mn-ea"/>
              <a:cs typeface="+mn-cs"/>
            </a:rPr>
            <a:t>D</a:t>
          </a:r>
          <a:endParaRPr lang="en-US" sz="1600" dirty="0">
            <a:solidFill>
              <a:schemeClr val="tx2">
                <a:lumMod val="75000"/>
              </a:schemeClr>
            </a:solidFill>
            <a:latin typeface="Century Gothic" panose="020B0502020202020204"/>
            <a:ea typeface="+mn-ea"/>
            <a:cs typeface="+mn-cs"/>
          </a:endParaRPr>
        </a:p>
      </dgm:t>
    </dgm:pt>
    <dgm:pt modelId="{A22CB2AE-C7B7-4C4B-9D4B-F62764EBDA38}" type="parTrans" cxnId="{6F40F616-4954-4D95-B3B1-D58FCE2C810C}">
      <dgm:prSet/>
      <dgm:spPr/>
      <dgm:t>
        <a:bodyPr/>
        <a:lstStyle/>
        <a:p>
          <a:endParaRPr lang="en-US"/>
        </a:p>
      </dgm:t>
    </dgm:pt>
    <dgm:pt modelId="{A9488FA0-B04E-4CDE-B2AE-71D135F75CC1}" type="sibTrans" cxnId="{6F40F616-4954-4D95-B3B1-D58FCE2C810C}">
      <dgm:prSet/>
      <dgm:spPr/>
      <dgm:t>
        <a:bodyPr/>
        <a:lstStyle/>
        <a:p>
          <a:endParaRPr lang="en-US"/>
        </a:p>
      </dgm:t>
    </dgm:pt>
    <dgm:pt modelId="{46C50F60-4B17-4915-9BEB-C43AE8212B91}">
      <dgm:prSet custT="1"/>
      <dgm:spPr>
        <a:xfrm rot="16200000">
          <a:off x="5148966" y="2041158"/>
          <a:ext cx="5418667" cy="1336350"/>
        </a:xfrm>
        <a:prstGeom prst="flowChartManualOperation">
          <a:avLst/>
        </a:prstGeom>
      </dgm:spPr>
      <dgm:t>
        <a:bodyPr/>
        <a:lstStyle/>
        <a:p>
          <a:r>
            <a:rPr lang="en-US" sz="6000" dirty="0" smtClean="0">
              <a:solidFill>
                <a:schemeClr val="tx2">
                  <a:lumMod val="75000"/>
                </a:schemeClr>
              </a:solidFill>
              <a:latin typeface="Century Gothic" panose="020B0502020202020204"/>
              <a:ea typeface="+mn-ea"/>
              <a:cs typeface="+mn-cs"/>
            </a:rPr>
            <a:t>E</a:t>
          </a:r>
        </a:p>
        <a:p>
          <a:r>
            <a:rPr lang="en-US" sz="1600" dirty="0" smtClean="0">
              <a:solidFill>
                <a:schemeClr val="tx2">
                  <a:lumMod val="75000"/>
                </a:schemeClr>
              </a:solidFill>
              <a:latin typeface="Century Gothic" panose="020B0502020202020204"/>
              <a:ea typeface="+mn-ea"/>
              <a:cs typeface="+mn-cs"/>
            </a:rPr>
            <a:t>M</a:t>
          </a:r>
        </a:p>
        <a:p>
          <a:r>
            <a:rPr lang="en-US" sz="1600" dirty="0" smtClean="0">
              <a:solidFill>
                <a:schemeClr val="tx2">
                  <a:lumMod val="75000"/>
                </a:schemeClr>
              </a:solidFill>
              <a:latin typeface="Century Gothic" panose="020B0502020202020204"/>
              <a:ea typeface="+mn-ea"/>
              <a:cs typeface="+mn-cs"/>
            </a:rPr>
            <a:t>O</a:t>
          </a:r>
        </a:p>
        <a:p>
          <a:r>
            <a:rPr lang="en-US" sz="1600" dirty="0" smtClean="0">
              <a:solidFill>
                <a:schemeClr val="tx2">
                  <a:lumMod val="75000"/>
                </a:schemeClr>
              </a:solidFill>
              <a:latin typeface="Century Gothic" panose="020B0502020202020204"/>
              <a:ea typeface="+mn-ea"/>
              <a:cs typeface="+mn-cs"/>
            </a:rPr>
            <a:t>T</a:t>
          </a:r>
        </a:p>
        <a:p>
          <a:r>
            <a:rPr lang="en-US" sz="1600" dirty="0" smtClean="0">
              <a:solidFill>
                <a:schemeClr val="tx2">
                  <a:lumMod val="75000"/>
                </a:schemeClr>
              </a:solidFill>
              <a:latin typeface="Century Gothic" panose="020B0502020202020204"/>
              <a:ea typeface="+mn-ea"/>
              <a:cs typeface="+mn-cs"/>
            </a:rPr>
            <a:t>I</a:t>
          </a:r>
        </a:p>
        <a:p>
          <a:r>
            <a:rPr lang="en-US" sz="1600" dirty="0" smtClean="0">
              <a:solidFill>
                <a:schemeClr val="tx2">
                  <a:lumMod val="75000"/>
                </a:schemeClr>
              </a:solidFill>
              <a:latin typeface="Century Gothic" panose="020B0502020202020204"/>
              <a:ea typeface="+mn-ea"/>
              <a:cs typeface="+mn-cs"/>
            </a:rPr>
            <a:t>O</a:t>
          </a:r>
        </a:p>
        <a:p>
          <a:r>
            <a:rPr lang="en-US" sz="1600" dirty="0" smtClean="0">
              <a:solidFill>
                <a:schemeClr val="tx2">
                  <a:lumMod val="75000"/>
                </a:schemeClr>
              </a:solidFill>
              <a:latin typeface="Century Gothic" panose="020B0502020202020204"/>
              <a:ea typeface="+mn-ea"/>
              <a:cs typeface="+mn-cs"/>
            </a:rPr>
            <a:t>N</a:t>
          </a:r>
        </a:p>
        <a:p>
          <a:r>
            <a:rPr lang="en-US" sz="1600" dirty="0" smtClean="0">
              <a:solidFill>
                <a:schemeClr val="tx2">
                  <a:lumMod val="75000"/>
                </a:schemeClr>
              </a:solidFill>
              <a:latin typeface="Century Gothic" panose="020B0502020202020204"/>
              <a:ea typeface="+mn-ea"/>
              <a:cs typeface="+mn-cs"/>
            </a:rPr>
            <a:t>A</a:t>
          </a:r>
        </a:p>
        <a:p>
          <a:r>
            <a:rPr lang="en-US" sz="1600" dirty="0" smtClean="0">
              <a:solidFill>
                <a:schemeClr val="tx2">
                  <a:lumMod val="75000"/>
                </a:schemeClr>
              </a:solidFill>
              <a:latin typeface="Century Gothic" panose="020B0502020202020204"/>
              <a:ea typeface="+mn-ea"/>
              <a:cs typeface="+mn-cs"/>
            </a:rPr>
            <a:t>L</a:t>
          </a:r>
          <a:endParaRPr lang="en-US" sz="1600" dirty="0">
            <a:solidFill>
              <a:schemeClr val="tx2">
                <a:lumMod val="75000"/>
              </a:schemeClr>
            </a:solidFill>
            <a:latin typeface="Century Gothic" panose="020B0502020202020204"/>
            <a:ea typeface="+mn-ea"/>
            <a:cs typeface="+mn-cs"/>
          </a:endParaRPr>
        </a:p>
      </dgm:t>
    </dgm:pt>
    <dgm:pt modelId="{37D8BC60-05CE-48D5-B4E4-E0B52D9D4009}" type="parTrans" cxnId="{E6D3526C-C0F5-4264-A050-D029AA83DC81}">
      <dgm:prSet/>
      <dgm:spPr/>
      <dgm:t>
        <a:bodyPr/>
        <a:lstStyle/>
        <a:p>
          <a:endParaRPr lang="en-US"/>
        </a:p>
      </dgm:t>
    </dgm:pt>
    <dgm:pt modelId="{A7D62977-C9C6-4196-9F25-C86041E02771}" type="sibTrans" cxnId="{E6D3526C-C0F5-4264-A050-D029AA83DC81}">
      <dgm:prSet/>
      <dgm:spPr/>
      <dgm:t>
        <a:bodyPr/>
        <a:lstStyle/>
        <a:p>
          <a:endParaRPr lang="en-US"/>
        </a:p>
      </dgm:t>
    </dgm:pt>
    <dgm:pt modelId="{B0263F8E-5D57-4C77-A617-720120EBD031}">
      <dgm:prSet custT="1"/>
      <dgm:spPr>
        <a:xfrm rot="16200000">
          <a:off x="6585541" y="2041158"/>
          <a:ext cx="5418667" cy="1336350"/>
        </a:xfrm>
        <a:prstGeom prst="flowChartManualOperation">
          <a:avLst/>
        </a:prstGeom>
      </dgm:spPr>
      <dgm:t>
        <a:bodyPr/>
        <a:lstStyle/>
        <a:p>
          <a:pPr algn="ctr"/>
          <a:r>
            <a:rPr lang="en-US" sz="6000" dirty="0" smtClean="0">
              <a:solidFill>
                <a:schemeClr val="tx2">
                  <a:lumMod val="75000"/>
                </a:schemeClr>
              </a:solidFill>
              <a:latin typeface="Century Gothic" panose="020B0502020202020204"/>
              <a:ea typeface="+mn-ea"/>
              <a:cs typeface="+mn-cs"/>
            </a:rPr>
            <a:t>R</a:t>
          </a:r>
        </a:p>
        <a:p>
          <a:pPr algn="l"/>
          <a:r>
            <a:rPr lang="en-US" sz="1600" dirty="0" smtClean="0">
              <a:solidFill>
                <a:schemeClr val="tx2">
                  <a:lumMod val="75000"/>
                </a:schemeClr>
              </a:solidFill>
              <a:latin typeface="Century Gothic" panose="020B0502020202020204"/>
              <a:ea typeface="+mn-ea"/>
              <a:cs typeface="+mn-cs"/>
            </a:rPr>
            <a:t>E</a:t>
          </a:r>
        </a:p>
        <a:p>
          <a:pPr algn="l"/>
          <a:r>
            <a:rPr lang="en-US" sz="1600" dirty="0" smtClean="0">
              <a:solidFill>
                <a:schemeClr val="tx2">
                  <a:lumMod val="75000"/>
                </a:schemeClr>
              </a:solidFill>
              <a:latin typeface="Century Gothic" panose="020B0502020202020204"/>
              <a:ea typeface="+mn-ea"/>
              <a:cs typeface="+mn-cs"/>
            </a:rPr>
            <a:t>W</a:t>
          </a:r>
        </a:p>
        <a:p>
          <a:pPr algn="l"/>
          <a:r>
            <a:rPr lang="en-US" sz="1600" dirty="0" smtClean="0">
              <a:solidFill>
                <a:schemeClr val="tx2">
                  <a:lumMod val="75000"/>
                </a:schemeClr>
              </a:solidFill>
              <a:latin typeface="Century Gothic" panose="020B0502020202020204"/>
              <a:ea typeface="+mn-ea"/>
              <a:cs typeface="+mn-cs"/>
            </a:rPr>
            <a:t>A</a:t>
          </a:r>
        </a:p>
        <a:p>
          <a:pPr algn="l"/>
          <a:r>
            <a:rPr lang="en-US" sz="1600" dirty="0" smtClean="0">
              <a:solidFill>
                <a:schemeClr val="tx2">
                  <a:lumMod val="75000"/>
                </a:schemeClr>
              </a:solidFill>
              <a:latin typeface="Century Gothic" panose="020B0502020202020204"/>
              <a:ea typeface="+mn-ea"/>
              <a:cs typeface="+mn-cs"/>
            </a:rPr>
            <a:t>R</a:t>
          </a:r>
        </a:p>
        <a:p>
          <a:pPr algn="l"/>
          <a:r>
            <a:rPr lang="en-US" sz="1600" dirty="0" smtClean="0">
              <a:solidFill>
                <a:schemeClr val="tx2">
                  <a:lumMod val="75000"/>
                </a:schemeClr>
              </a:solidFill>
              <a:latin typeface="Century Gothic" panose="020B0502020202020204"/>
              <a:ea typeface="+mn-ea"/>
              <a:cs typeface="+mn-cs"/>
            </a:rPr>
            <a:t>D</a:t>
          </a:r>
        </a:p>
        <a:p>
          <a:pPr algn="l"/>
          <a:r>
            <a:rPr lang="en-US" sz="1600" dirty="0" smtClean="0">
              <a:solidFill>
                <a:schemeClr val="tx2">
                  <a:lumMod val="75000"/>
                </a:schemeClr>
              </a:solidFill>
              <a:latin typeface="Century Gothic" panose="020B0502020202020204"/>
              <a:ea typeface="+mn-ea"/>
              <a:cs typeface="+mn-cs"/>
            </a:rPr>
            <a:t>I</a:t>
          </a:r>
        </a:p>
        <a:p>
          <a:pPr algn="l"/>
          <a:r>
            <a:rPr lang="en-US" sz="1600" dirty="0" smtClean="0">
              <a:solidFill>
                <a:schemeClr val="tx2">
                  <a:lumMod val="75000"/>
                </a:schemeClr>
              </a:solidFill>
              <a:latin typeface="Century Gothic" panose="020B0502020202020204"/>
              <a:ea typeface="+mn-ea"/>
              <a:cs typeface="+mn-cs"/>
            </a:rPr>
            <a:t>N</a:t>
          </a:r>
        </a:p>
        <a:p>
          <a:pPr algn="l"/>
          <a:r>
            <a:rPr lang="en-US" sz="1600" dirty="0" smtClean="0">
              <a:solidFill>
                <a:schemeClr val="tx2">
                  <a:lumMod val="75000"/>
                </a:schemeClr>
              </a:solidFill>
              <a:latin typeface="Century Gothic" panose="020B0502020202020204"/>
              <a:ea typeface="+mn-ea"/>
              <a:cs typeface="+mn-cs"/>
            </a:rPr>
            <a:t>G</a:t>
          </a:r>
          <a:endParaRPr lang="en-US" sz="1600" dirty="0">
            <a:solidFill>
              <a:schemeClr val="tx2">
                <a:lumMod val="75000"/>
              </a:schemeClr>
            </a:solidFill>
            <a:latin typeface="Century Gothic" panose="020B0502020202020204"/>
            <a:ea typeface="+mn-ea"/>
            <a:cs typeface="+mn-cs"/>
          </a:endParaRPr>
        </a:p>
      </dgm:t>
    </dgm:pt>
    <dgm:pt modelId="{2554CADF-17FA-4556-B60A-E90FA3A468CD}" type="parTrans" cxnId="{07BD0178-131C-4A29-A1F7-1F6046DAF138}">
      <dgm:prSet/>
      <dgm:spPr/>
      <dgm:t>
        <a:bodyPr/>
        <a:lstStyle/>
        <a:p>
          <a:endParaRPr lang="en-US"/>
        </a:p>
      </dgm:t>
    </dgm:pt>
    <dgm:pt modelId="{8720D5F4-E6B2-43A1-BE71-952ABE6D4AD6}" type="sibTrans" cxnId="{07BD0178-131C-4A29-A1F7-1F6046DAF138}">
      <dgm:prSet/>
      <dgm:spPr/>
      <dgm:t>
        <a:bodyPr/>
        <a:lstStyle/>
        <a:p>
          <a:endParaRPr lang="en-US"/>
        </a:p>
      </dgm:t>
    </dgm:pt>
    <dgm:pt modelId="{BEDA7CA1-D428-41FC-965D-73C28DC2C624}">
      <dgm:prSet phldrT="[Text]"/>
      <dgm:spPr>
        <a:xfrm rot="16200000">
          <a:off x="-2033916" y="2041158"/>
          <a:ext cx="5418667" cy="1336350"/>
        </a:xfrm>
        <a:prstGeom prst="flowChartManualOperation">
          <a:avLst/>
        </a:prstGeom>
      </dgm:spPr>
      <dgm:t>
        <a:bodyPr/>
        <a:lstStyle/>
        <a:p>
          <a:endParaRPr lang="en-US" sz="1200" dirty="0">
            <a:solidFill>
              <a:sysClr val="window" lastClr="FFFFFF"/>
            </a:solidFill>
            <a:latin typeface="Century Gothic" panose="020B0502020202020204"/>
            <a:ea typeface="+mn-ea"/>
            <a:cs typeface="+mn-cs"/>
          </a:endParaRPr>
        </a:p>
      </dgm:t>
    </dgm:pt>
    <dgm:pt modelId="{EFB97169-37F5-401B-886B-DDFFF24659F0}" type="parTrans" cxnId="{FBD97B28-796C-406A-82DE-2EB5CD7EEF2B}">
      <dgm:prSet/>
      <dgm:spPr/>
      <dgm:t>
        <a:bodyPr/>
        <a:lstStyle/>
        <a:p>
          <a:endParaRPr lang="en-US"/>
        </a:p>
      </dgm:t>
    </dgm:pt>
    <dgm:pt modelId="{0B837BF7-39C2-4778-AD44-AD249B99CC18}" type="sibTrans" cxnId="{FBD97B28-796C-406A-82DE-2EB5CD7EEF2B}">
      <dgm:prSet/>
      <dgm:spPr/>
      <dgm:t>
        <a:bodyPr/>
        <a:lstStyle/>
        <a:p>
          <a:endParaRPr lang="en-US"/>
        </a:p>
      </dgm:t>
    </dgm:pt>
    <dgm:pt modelId="{55FB83C7-AEEE-45A5-BAA9-31F1E191BAF4}" type="pres">
      <dgm:prSet presAssocID="{987AE056-7E8D-4D42-9177-5999027DFFDA}" presName="Name0" presStyleCnt="0">
        <dgm:presLayoutVars>
          <dgm:dir/>
          <dgm:resizeHandles val="exact"/>
        </dgm:presLayoutVars>
      </dgm:prSet>
      <dgm:spPr/>
      <dgm:t>
        <a:bodyPr/>
        <a:lstStyle/>
        <a:p>
          <a:endParaRPr lang="en-US"/>
        </a:p>
      </dgm:t>
    </dgm:pt>
    <dgm:pt modelId="{F88FD0C8-09AC-4D66-8BE1-556C672CB446}" type="pres">
      <dgm:prSet presAssocID="{7A451D2A-975B-4FF2-834E-F1F667A99557}" presName="node" presStyleLbl="node1" presStyleIdx="0" presStyleCnt="7" custLinFactNeighborY="475">
        <dgm:presLayoutVars>
          <dgm:bulletEnabled val="1"/>
        </dgm:presLayoutVars>
      </dgm:prSet>
      <dgm:spPr/>
      <dgm:t>
        <a:bodyPr/>
        <a:lstStyle/>
        <a:p>
          <a:endParaRPr lang="en-US"/>
        </a:p>
      </dgm:t>
    </dgm:pt>
    <dgm:pt modelId="{9651FB2B-865F-43C8-BDD3-897A73511FF4}" type="pres">
      <dgm:prSet presAssocID="{4BD53DF1-9928-46FF-BC06-39155AB9C587}" presName="sibTrans" presStyleCnt="0"/>
      <dgm:spPr/>
      <dgm:t>
        <a:bodyPr/>
        <a:lstStyle/>
        <a:p>
          <a:endParaRPr lang="en-US"/>
        </a:p>
      </dgm:t>
    </dgm:pt>
    <dgm:pt modelId="{D6D1B492-6A40-4359-8D9B-36B3D6B0B61D}" type="pres">
      <dgm:prSet presAssocID="{C8608659-F94B-4AC4-8C94-0A3E1CFAED55}" presName="node" presStyleLbl="node1" presStyleIdx="1" presStyleCnt="7" custLinFactNeighborX="6392" custLinFactNeighborY="-1406">
        <dgm:presLayoutVars>
          <dgm:bulletEnabled val="1"/>
        </dgm:presLayoutVars>
      </dgm:prSet>
      <dgm:spPr/>
      <dgm:t>
        <a:bodyPr/>
        <a:lstStyle/>
        <a:p>
          <a:endParaRPr lang="en-US"/>
        </a:p>
      </dgm:t>
    </dgm:pt>
    <dgm:pt modelId="{CFE7162D-5363-4E4F-8A04-98692E75D40A}" type="pres">
      <dgm:prSet presAssocID="{C3DCD772-7DD8-4E82-921D-55C2C46A0C57}" presName="sibTrans" presStyleCnt="0"/>
      <dgm:spPr/>
      <dgm:t>
        <a:bodyPr/>
        <a:lstStyle/>
        <a:p>
          <a:endParaRPr lang="en-US"/>
        </a:p>
      </dgm:t>
    </dgm:pt>
    <dgm:pt modelId="{041EAEA9-F2A6-47E7-A627-8AEB84106E98}" type="pres">
      <dgm:prSet presAssocID="{08CD4983-EB82-448C-964C-E6A3A1291379}" presName="node" presStyleLbl="node1" presStyleIdx="2" presStyleCnt="7">
        <dgm:presLayoutVars>
          <dgm:bulletEnabled val="1"/>
        </dgm:presLayoutVars>
      </dgm:prSet>
      <dgm:spPr/>
      <dgm:t>
        <a:bodyPr/>
        <a:lstStyle/>
        <a:p>
          <a:endParaRPr lang="en-US"/>
        </a:p>
      </dgm:t>
    </dgm:pt>
    <dgm:pt modelId="{A5D225B9-04AB-4BD8-A3DF-6CCC086FDD65}" type="pres">
      <dgm:prSet presAssocID="{DAE26152-03EA-4F35-A327-465B6E486BD1}" presName="sibTrans" presStyleCnt="0"/>
      <dgm:spPr/>
      <dgm:t>
        <a:bodyPr/>
        <a:lstStyle/>
        <a:p>
          <a:endParaRPr lang="en-US"/>
        </a:p>
      </dgm:t>
    </dgm:pt>
    <dgm:pt modelId="{67091EF6-3CE6-4B45-8E22-5B6AC2AD1B95}" type="pres">
      <dgm:prSet presAssocID="{8281D44C-8431-409E-8680-9272A6DA0B3D}" presName="node" presStyleLbl="node1" presStyleIdx="3" presStyleCnt="7" custLinFactNeighborX="1">
        <dgm:presLayoutVars>
          <dgm:bulletEnabled val="1"/>
        </dgm:presLayoutVars>
      </dgm:prSet>
      <dgm:spPr/>
      <dgm:t>
        <a:bodyPr/>
        <a:lstStyle/>
        <a:p>
          <a:endParaRPr lang="en-US"/>
        </a:p>
      </dgm:t>
    </dgm:pt>
    <dgm:pt modelId="{C6E6D4DD-BB2D-41C3-9B8C-BD1ED4AB5FD4}" type="pres">
      <dgm:prSet presAssocID="{2A0D4EDE-A472-4F0F-AF60-75CFAB2E7FB7}" presName="sibTrans" presStyleCnt="0"/>
      <dgm:spPr/>
      <dgm:t>
        <a:bodyPr/>
        <a:lstStyle/>
        <a:p>
          <a:endParaRPr lang="en-US"/>
        </a:p>
      </dgm:t>
    </dgm:pt>
    <dgm:pt modelId="{796FF3FF-B4A9-4C13-9D14-D7CB3A19F232}" type="pres">
      <dgm:prSet presAssocID="{31150ADB-1BD6-4D95-8A1C-B36B22895631}" presName="node" presStyleLbl="node1" presStyleIdx="4" presStyleCnt="7">
        <dgm:presLayoutVars>
          <dgm:bulletEnabled val="1"/>
        </dgm:presLayoutVars>
      </dgm:prSet>
      <dgm:spPr/>
      <dgm:t>
        <a:bodyPr/>
        <a:lstStyle/>
        <a:p>
          <a:endParaRPr lang="en-US"/>
        </a:p>
      </dgm:t>
    </dgm:pt>
    <dgm:pt modelId="{295D54B6-E0E0-4DE2-AB40-712D79C8C1B3}" type="pres">
      <dgm:prSet presAssocID="{A9488FA0-B04E-4CDE-B2AE-71D135F75CC1}" presName="sibTrans" presStyleCnt="0"/>
      <dgm:spPr/>
      <dgm:t>
        <a:bodyPr/>
        <a:lstStyle/>
        <a:p>
          <a:endParaRPr lang="en-US"/>
        </a:p>
      </dgm:t>
    </dgm:pt>
    <dgm:pt modelId="{34F235F7-6D4A-44C4-ACB0-9ED361FDA97F}" type="pres">
      <dgm:prSet presAssocID="{46C50F60-4B17-4915-9BEB-C43AE8212B91}" presName="node" presStyleLbl="node1" presStyleIdx="5" presStyleCnt="7" custLinFactNeighborX="1">
        <dgm:presLayoutVars>
          <dgm:bulletEnabled val="1"/>
        </dgm:presLayoutVars>
      </dgm:prSet>
      <dgm:spPr/>
      <dgm:t>
        <a:bodyPr/>
        <a:lstStyle/>
        <a:p>
          <a:endParaRPr lang="en-US"/>
        </a:p>
      </dgm:t>
    </dgm:pt>
    <dgm:pt modelId="{F1A2D99D-732D-498C-963F-2A1B2EE92D5F}" type="pres">
      <dgm:prSet presAssocID="{A7D62977-C9C6-4196-9F25-C86041E02771}" presName="sibTrans" presStyleCnt="0"/>
      <dgm:spPr/>
      <dgm:t>
        <a:bodyPr/>
        <a:lstStyle/>
        <a:p>
          <a:endParaRPr lang="en-US"/>
        </a:p>
      </dgm:t>
    </dgm:pt>
    <dgm:pt modelId="{9FC44814-7A29-4B8C-90FD-A478542039DC}" type="pres">
      <dgm:prSet presAssocID="{B0263F8E-5D57-4C77-A617-720120EBD031}" presName="node" presStyleLbl="node1" presStyleIdx="6" presStyleCnt="7" custLinFactNeighborX="74480" custLinFactNeighborY="0">
        <dgm:presLayoutVars>
          <dgm:bulletEnabled val="1"/>
        </dgm:presLayoutVars>
      </dgm:prSet>
      <dgm:spPr/>
      <dgm:t>
        <a:bodyPr/>
        <a:lstStyle/>
        <a:p>
          <a:endParaRPr lang="en-US"/>
        </a:p>
      </dgm:t>
    </dgm:pt>
  </dgm:ptLst>
  <dgm:cxnLst>
    <dgm:cxn modelId="{6E72A00D-8613-49DB-8152-F3F6CFEFC177}" srcId="{987AE056-7E8D-4D42-9177-5999027DFFDA}" destId="{C8608659-F94B-4AC4-8C94-0A3E1CFAED55}" srcOrd="1" destOrd="0" parTransId="{938560E6-8F3A-48C1-9082-2CAF0850F7A9}" sibTransId="{C3DCD772-7DD8-4E82-921D-55C2C46A0C57}"/>
    <dgm:cxn modelId="{07BD0178-131C-4A29-A1F7-1F6046DAF138}" srcId="{987AE056-7E8D-4D42-9177-5999027DFFDA}" destId="{B0263F8E-5D57-4C77-A617-720120EBD031}" srcOrd="6" destOrd="0" parTransId="{2554CADF-17FA-4556-B60A-E90FA3A468CD}" sibTransId="{8720D5F4-E6B2-43A1-BE71-952ABE6D4AD6}"/>
    <dgm:cxn modelId="{7C21048D-8098-410C-9884-929B32639F02}" type="presOf" srcId="{C8608659-F94B-4AC4-8C94-0A3E1CFAED55}" destId="{D6D1B492-6A40-4359-8D9B-36B3D6B0B61D}" srcOrd="0" destOrd="0" presId="urn:microsoft.com/office/officeart/2005/8/layout/hList6"/>
    <dgm:cxn modelId="{16F8FE2C-A23A-4574-A566-893614567BCA}" type="presOf" srcId="{08CD4983-EB82-448C-964C-E6A3A1291379}" destId="{041EAEA9-F2A6-47E7-A627-8AEB84106E98}" srcOrd="0" destOrd="0" presId="urn:microsoft.com/office/officeart/2005/8/layout/hList6"/>
    <dgm:cxn modelId="{6F40F616-4954-4D95-B3B1-D58FCE2C810C}" srcId="{987AE056-7E8D-4D42-9177-5999027DFFDA}" destId="{31150ADB-1BD6-4D95-8A1C-B36B22895631}" srcOrd="4" destOrd="0" parTransId="{A22CB2AE-C7B7-4C4B-9D4B-F62764EBDA38}" sibTransId="{A9488FA0-B04E-4CDE-B2AE-71D135F75CC1}"/>
    <dgm:cxn modelId="{A59B829F-3677-43E0-A5A7-A7F6B6F0F1F4}" type="presOf" srcId="{987AE056-7E8D-4D42-9177-5999027DFFDA}" destId="{55FB83C7-AEEE-45A5-BAA9-31F1E191BAF4}" srcOrd="0" destOrd="0" presId="urn:microsoft.com/office/officeart/2005/8/layout/hList6"/>
    <dgm:cxn modelId="{A0ED4DCB-6D62-4A62-A79A-998E054A108C}" srcId="{987AE056-7E8D-4D42-9177-5999027DFFDA}" destId="{8281D44C-8431-409E-8680-9272A6DA0B3D}" srcOrd="3" destOrd="0" parTransId="{C5D4C828-22B8-42F2-95BF-E57308CD247B}" sibTransId="{2A0D4EDE-A472-4F0F-AF60-75CFAB2E7FB7}"/>
    <dgm:cxn modelId="{E6D3526C-C0F5-4264-A050-D029AA83DC81}" srcId="{987AE056-7E8D-4D42-9177-5999027DFFDA}" destId="{46C50F60-4B17-4915-9BEB-C43AE8212B91}" srcOrd="5" destOrd="0" parTransId="{37D8BC60-05CE-48D5-B4E4-E0B52D9D4009}" sibTransId="{A7D62977-C9C6-4196-9F25-C86041E02771}"/>
    <dgm:cxn modelId="{D269C124-7D27-4D9D-8829-36855943F876}" srcId="{987AE056-7E8D-4D42-9177-5999027DFFDA}" destId="{7A451D2A-975B-4FF2-834E-F1F667A99557}" srcOrd="0" destOrd="0" parTransId="{76EED4B3-473F-4681-A289-0CCD40B694F0}" sibTransId="{4BD53DF1-9928-46FF-BC06-39155AB9C587}"/>
    <dgm:cxn modelId="{99B944AC-DB4D-4B8D-839E-E467F8B8052D}" srcId="{987AE056-7E8D-4D42-9177-5999027DFFDA}" destId="{08CD4983-EB82-448C-964C-E6A3A1291379}" srcOrd="2" destOrd="0" parTransId="{93229D8F-7ACF-4C0E-9402-FF968ED3D422}" sibTransId="{DAE26152-03EA-4F35-A327-465B6E486BD1}"/>
    <dgm:cxn modelId="{85DE75DE-2F2A-4850-94F5-398BBC865FF3}" type="presOf" srcId="{31150ADB-1BD6-4D95-8A1C-B36B22895631}" destId="{796FF3FF-B4A9-4C13-9D14-D7CB3A19F232}" srcOrd="0" destOrd="0" presId="urn:microsoft.com/office/officeart/2005/8/layout/hList6"/>
    <dgm:cxn modelId="{B0C4B294-D746-4A13-8519-EB4D7C7F7F2F}" type="presOf" srcId="{7A451D2A-975B-4FF2-834E-F1F667A99557}" destId="{F88FD0C8-09AC-4D66-8BE1-556C672CB446}" srcOrd="0" destOrd="0" presId="urn:microsoft.com/office/officeart/2005/8/layout/hList6"/>
    <dgm:cxn modelId="{FBD97B28-796C-406A-82DE-2EB5CD7EEF2B}" srcId="{7A451D2A-975B-4FF2-834E-F1F667A99557}" destId="{BEDA7CA1-D428-41FC-965D-73C28DC2C624}" srcOrd="0" destOrd="0" parTransId="{EFB97169-37F5-401B-886B-DDFFF24659F0}" sibTransId="{0B837BF7-39C2-4778-AD44-AD249B99CC18}"/>
    <dgm:cxn modelId="{954F6BB1-070B-460E-A67C-8C9C81E78CE6}" type="presOf" srcId="{BEDA7CA1-D428-41FC-965D-73C28DC2C624}" destId="{F88FD0C8-09AC-4D66-8BE1-556C672CB446}" srcOrd="0" destOrd="1" presId="urn:microsoft.com/office/officeart/2005/8/layout/hList6"/>
    <dgm:cxn modelId="{6BBB29E4-1262-4BC5-8342-D4F267616AF3}" type="presOf" srcId="{46C50F60-4B17-4915-9BEB-C43AE8212B91}" destId="{34F235F7-6D4A-44C4-ACB0-9ED361FDA97F}" srcOrd="0" destOrd="0" presId="urn:microsoft.com/office/officeart/2005/8/layout/hList6"/>
    <dgm:cxn modelId="{0C5A3CF1-6521-49BA-B83F-2163522CB4B3}" type="presOf" srcId="{8281D44C-8431-409E-8680-9272A6DA0B3D}" destId="{67091EF6-3CE6-4B45-8E22-5B6AC2AD1B95}" srcOrd="0" destOrd="0" presId="urn:microsoft.com/office/officeart/2005/8/layout/hList6"/>
    <dgm:cxn modelId="{24BCFAFA-65F9-43F8-8239-1FD23D038391}" type="presOf" srcId="{B0263F8E-5D57-4C77-A617-720120EBD031}" destId="{9FC44814-7A29-4B8C-90FD-A478542039DC}" srcOrd="0" destOrd="0" presId="urn:microsoft.com/office/officeart/2005/8/layout/hList6"/>
    <dgm:cxn modelId="{3F0CFBC5-5D7A-4811-A0ED-42A23FAE1042}" type="presParOf" srcId="{55FB83C7-AEEE-45A5-BAA9-31F1E191BAF4}" destId="{F88FD0C8-09AC-4D66-8BE1-556C672CB446}" srcOrd="0" destOrd="0" presId="urn:microsoft.com/office/officeart/2005/8/layout/hList6"/>
    <dgm:cxn modelId="{ED79AEE4-9401-4285-95C1-4DF6B971B46B}" type="presParOf" srcId="{55FB83C7-AEEE-45A5-BAA9-31F1E191BAF4}" destId="{9651FB2B-865F-43C8-BDD3-897A73511FF4}" srcOrd="1" destOrd="0" presId="urn:microsoft.com/office/officeart/2005/8/layout/hList6"/>
    <dgm:cxn modelId="{4248CBC9-7C60-400B-9A24-4DCD34DFF84B}" type="presParOf" srcId="{55FB83C7-AEEE-45A5-BAA9-31F1E191BAF4}" destId="{D6D1B492-6A40-4359-8D9B-36B3D6B0B61D}" srcOrd="2" destOrd="0" presId="urn:microsoft.com/office/officeart/2005/8/layout/hList6"/>
    <dgm:cxn modelId="{12B10EE1-2475-48D8-B54E-A363CD16310A}" type="presParOf" srcId="{55FB83C7-AEEE-45A5-BAA9-31F1E191BAF4}" destId="{CFE7162D-5363-4E4F-8A04-98692E75D40A}" srcOrd="3" destOrd="0" presId="urn:microsoft.com/office/officeart/2005/8/layout/hList6"/>
    <dgm:cxn modelId="{9104C7F7-E680-4299-8B32-132349FD2A91}" type="presParOf" srcId="{55FB83C7-AEEE-45A5-BAA9-31F1E191BAF4}" destId="{041EAEA9-F2A6-47E7-A627-8AEB84106E98}" srcOrd="4" destOrd="0" presId="urn:microsoft.com/office/officeart/2005/8/layout/hList6"/>
    <dgm:cxn modelId="{6CF18A22-5877-4420-AA58-8932E720621A}" type="presParOf" srcId="{55FB83C7-AEEE-45A5-BAA9-31F1E191BAF4}" destId="{A5D225B9-04AB-4BD8-A3DF-6CCC086FDD65}" srcOrd="5" destOrd="0" presId="urn:microsoft.com/office/officeart/2005/8/layout/hList6"/>
    <dgm:cxn modelId="{AC9F11F1-AF72-464F-B2A4-1768434F85C6}" type="presParOf" srcId="{55FB83C7-AEEE-45A5-BAA9-31F1E191BAF4}" destId="{67091EF6-3CE6-4B45-8E22-5B6AC2AD1B95}" srcOrd="6" destOrd="0" presId="urn:microsoft.com/office/officeart/2005/8/layout/hList6"/>
    <dgm:cxn modelId="{AEDD80DF-E136-493D-AD05-95B769A1C335}" type="presParOf" srcId="{55FB83C7-AEEE-45A5-BAA9-31F1E191BAF4}" destId="{C6E6D4DD-BB2D-41C3-9B8C-BD1ED4AB5FD4}" srcOrd="7" destOrd="0" presId="urn:microsoft.com/office/officeart/2005/8/layout/hList6"/>
    <dgm:cxn modelId="{37F4ACE6-15B6-483A-8F1B-9E96C4CAA614}" type="presParOf" srcId="{55FB83C7-AEEE-45A5-BAA9-31F1E191BAF4}" destId="{796FF3FF-B4A9-4C13-9D14-D7CB3A19F232}" srcOrd="8" destOrd="0" presId="urn:microsoft.com/office/officeart/2005/8/layout/hList6"/>
    <dgm:cxn modelId="{93EF7424-EA62-49C1-A862-27A7CD5E4DE8}" type="presParOf" srcId="{55FB83C7-AEEE-45A5-BAA9-31F1E191BAF4}" destId="{295D54B6-E0E0-4DE2-AB40-712D79C8C1B3}" srcOrd="9" destOrd="0" presId="urn:microsoft.com/office/officeart/2005/8/layout/hList6"/>
    <dgm:cxn modelId="{B5C5E1EF-89B3-4884-8999-69F754C5D7FE}" type="presParOf" srcId="{55FB83C7-AEEE-45A5-BAA9-31F1E191BAF4}" destId="{34F235F7-6D4A-44C4-ACB0-9ED361FDA97F}" srcOrd="10" destOrd="0" presId="urn:microsoft.com/office/officeart/2005/8/layout/hList6"/>
    <dgm:cxn modelId="{D2E0EE81-05BD-4B57-B94E-6DAE357D9D83}" type="presParOf" srcId="{55FB83C7-AEEE-45A5-BAA9-31F1E191BAF4}" destId="{F1A2D99D-732D-498C-963F-2A1B2EE92D5F}" srcOrd="11" destOrd="0" presId="urn:microsoft.com/office/officeart/2005/8/layout/hList6"/>
    <dgm:cxn modelId="{6682FB96-9387-4CA8-A709-5186DDCEF575}" type="presParOf" srcId="{55FB83C7-AEEE-45A5-BAA9-31F1E191BAF4}" destId="{9FC44814-7A29-4B8C-90FD-A478542039DC}" srcOrd="12" destOrd="0" presId="urn:microsoft.com/office/officeart/2005/8/layout/hList6"/>
  </dgm:cxnLst>
  <dgm:bg/>
  <dgm:whole>
    <a:ln>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FD0C8-09AC-4D66-8BE1-556C672CB446}">
      <dsp:nvSpPr>
        <dsp:cNvPr id="0" name=""/>
        <dsp:cNvSpPr/>
      </dsp:nvSpPr>
      <dsp:spPr>
        <a:xfrm rot="16200000">
          <a:off x="-2137278"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t" anchorCtr="0">
          <a:noAutofit/>
        </a:bodyPr>
        <a:lstStyle/>
        <a:p>
          <a:pPr lvl="0" algn="l"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S</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P</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C</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F</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C</a:t>
          </a:r>
          <a:endParaRPr lang="en-US" sz="1600" kern="1200" dirty="0">
            <a:solidFill>
              <a:schemeClr val="tx2">
                <a:lumMod val="75000"/>
              </a:schemeClr>
            </a:solidFill>
            <a:latin typeface="Century Gothic" panose="020B0502020202020204"/>
            <a:ea typeface="+mn-ea"/>
            <a:cs typeface="+mn-cs"/>
          </a:endParaRPr>
        </a:p>
        <a:p>
          <a:pPr marL="114300" lvl="1" indent="-114300" algn="l" defTabSz="533400">
            <a:lnSpc>
              <a:spcPct val="90000"/>
            </a:lnSpc>
            <a:spcBef>
              <a:spcPct val="0"/>
            </a:spcBef>
            <a:spcAft>
              <a:spcPct val="15000"/>
            </a:spcAft>
            <a:buChar char="••"/>
          </a:pPr>
          <a:endParaRPr lang="en-US" sz="1200" kern="1200" dirty="0">
            <a:solidFill>
              <a:sysClr val="window" lastClr="FFFFFF"/>
            </a:solidFill>
            <a:latin typeface="Century Gothic" panose="020B0502020202020204"/>
            <a:ea typeface="+mn-ea"/>
            <a:cs typeface="+mn-cs"/>
          </a:endParaRPr>
        </a:p>
      </dsp:txBody>
      <dsp:txXfrm rot="5400000">
        <a:off x="6089" y="1082039"/>
        <a:ext cx="1123466" cy="3246120"/>
      </dsp:txXfrm>
    </dsp:sp>
    <dsp:sp modelId="{D6D1B492-6A40-4359-8D9B-36B3D6B0B61D}">
      <dsp:nvSpPr>
        <dsp:cNvPr id="0" name=""/>
        <dsp:cNvSpPr/>
      </dsp:nvSpPr>
      <dsp:spPr>
        <a:xfrm rot="16200000">
          <a:off x="-924166"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M</a:t>
          </a:r>
          <a:endParaRPr lang="en-US" sz="1200" kern="1200" dirty="0" smtClean="0">
            <a:solidFill>
              <a:schemeClr val="tx2">
                <a:lumMod val="75000"/>
              </a:schemeClr>
            </a:solidFill>
            <a:latin typeface="Century Gothic" panose="020B0502020202020204"/>
            <a:ea typeface="+mn-ea"/>
            <a:cs typeface="+mn-cs"/>
          </a:endParaRP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S</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U</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R</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B</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L</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a:t>
          </a:r>
          <a:endParaRPr lang="en-US" sz="1600" kern="1200" dirty="0">
            <a:solidFill>
              <a:schemeClr val="tx2">
                <a:lumMod val="75000"/>
              </a:schemeClr>
            </a:solidFill>
            <a:latin typeface="Century Gothic" panose="020B0502020202020204"/>
            <a:ea typeface="+mn-ea"/>
            <a:cs typeface="+mn-cs"/>
          </a:endParaRPr>
        </a:p>
      </dsp:txBody>
      <dsp:txXfrm rot="5400000">
        <a:off x="1219201" y="1082039"/>
        <a:ext cx="1123466" cy="3246120"/>
      </dsp:txXfrm>
    </dsp:sp>
    <dsp:sp modelId="{041EAEA9-F2A6-47E7-A627-8AEB84106E98}">
      <dsp:nvSpPr>
        <dsp:cNvPr id="0" name=""/>
        <dsp:cNvSpPr/>
      </dsp:nvSpPr>
      <dsp:spPr>
        <a:xfrm rot="16200000">
          <a:off x="278173"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S</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S</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G</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N</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B</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L</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a:t>
          </a:r>
          <a:endParaRPr lang="en-US" sz="1600" kern="1200" dirty="0">
            <a:solidFill>
              <a:schemeClr val="tx2">
                <a:lumMod val="75000"/>
              </a:schemeClr>
            </a:solidFill>
            <a:latin typeface="Century Gothic" panose="020B0502020202020204"/>
            <a:ea typeface="+mn-ea"/>
            <a:cs typeface="+mn-cs"/>
          </a:endParaRPr>
        </a:p>
      </dsp:txBody>
      <dsp:txXfrm rot="5400000">
        <a:off x="2421540" y="1082039"/>
        <a:ext cx="1123466" cy="3246120"/>
      </dsp:txXfrm>
    </dsp:sp>
    <dsp:sp modelId="{67091EF6-3CE6-4B45-8E22-5B6AC2AD1B95}">
      <dsp:nvSpPr>
        <dsp:cNvPr id="0" name=""/>
        <dsp:cNvSpPr/>
      </dsp:nvSpPr>
      <dsp:spPr>
        <a:xfrm rot="16200000">
          <a:off x="1485900"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R</a:t>
          </a:r>
          <a:r>
            <a:rPr lang="en-US" sz="1800" kern="1200" dirty="0" smtClean="0">
              <a:solidFill>
                <a:schemeClr val="tx2">
                  <a:lumMod val="75000"/>
                </a:schemeClr>
              </a:solidFill>
              <a:latin typeface="Century Gothic" panose="020B0502020202020204"/>
              <a:ea typeface="+mn-ea"/>
              <a:cs typeface="+mn-cs"/>
            </a:rPr>
            <a:t>E</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L</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S</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T</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C</a:t>
          </a:r>
          <a:endParaRPr lang="en-US" sz="1600" kern="1200" dirty="0">
            <a:solidFill>
              <a:schemeClr val="tx2">
                <a:lumMod val="75000"/>
              </a:schemeClr>
            </a:solidFill>
            <a:latin typeface="Century Gothic" panose="020B0502020202020204"/>
            <a:ea typeface="+mn-ea"/>
            <a:cs typeface="+mn-cs"/>
          </a:endParaRPr>
        </a:p>
      </dsp:txBody>
      <dsp:txXfrm rot="5400000">
        <a:off x="3629267" y="1082039"/>
        <a:ext cx="1123466" cy="3246120"/>
      </dsp:txXfrm>
    </dsp:sp>
    <dsp:sp modelId="{796FF3FF-B4A9-4C13-9D14-D7CB3A19F232}">
      <dsp:nvSpPr>
        <dsp:cNvPr id="0" name=""/>
        <dsp:cNvSpPr/>
      </dsp:nvSpPr>
      <dsp:spPr>
        <a:xfrm rot="16200000">
          <a:off x="2693626"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T</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M</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 </a:t>
          </a:r>
        </a:p>
        <a:p>
          <a:pPr lvl="0" algn="ctr" defTabSz="2667000">
            <a:lnSpc>
              <a:spcPct val="90000"/>
            </a:lnSpc>
            <a:spcBef>
              <a:spcPct val="0"/>
            </a:spcBef>
            <a:spcAft>
              <a:spcPct val="35000"/>
            </a:spcAft>
          </a:pPr>
          <a:endParaRPr lang="en-US" sz="1600" kern="1200" dirty="0" smtClean="0">
            <a:solidFill>
              <a:schemeClr val="tx2">
                <a:lumMod val="75000"/>
              </a:schemeClr>
            </a:solidFill>
            <a:latin typeface="Century Gothic" panose="020B0502020202020204"/>
            <a:ea typeface="+mn-ea"/>
            <a:cs typeface="+mn-cs"/>
          </a:endParaRP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B</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O</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U</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N</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D</a:t>
          </a:r>
          <a:endParaRPr lang="en-US" sz="1600" kern="1200" dirty="0">
            <a:solidFill>
              <a:schemeClr val="tx2">
                <a:lumMod val="75000"/>
              </a:schemeClr>
            </a:solidFill>
            <a:latin typeface="Century Gothic" panose="020B0502020202020204"/>
            <a:ea typeface="+mn-ea"/>
            <a:cs typeface="+mn-cs"/>
          </a:endParaRPr>
        </a:p>
      </dsp:txBody>
      <dsp:txXfrm rot="5400000">
        <a:off x="4836993" y="1082039"/>
        <a:ext cx="1123466" cy="3246120"/>
      </dsp:txXfrm>
    </dsp:sp>
    <dsp:sp modelId="{34F235F7-6D4A-44C4-ACB0-9ED361FDA97F}">
      <dsp:nvSpPr>
        <dsp:cNvPr id="0" name=""/>
        <dsp:cNvSpPr/>
      </dsp:nvSpPr>
      <dsp:spPr>
        <a:xfrm rot="16200000">
          <a:off x="3901353"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E</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M</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O</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T</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O</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N</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ctr"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L</a:t>
          </a:r>
          <a:endParaRPr lang="en-US" sz="1600" kern="1200" dirty="0">
            <a:solidFill>
              <a:schemeClr val="tx2">
                <a:lumMod val="75000"/>
              </a:schemeClr>
            </a:solidFill>
            <a:latin typeface="Century Gothic" panose="020B0502020202020204"/>
            <a:ea typeface="+mn-ea"/>
            <a:cs typeface="+mn-cs"/>
          </a:endParaRPr>
        </a:p>
      </dsp:txBody>
      <dsp:txXfrm rot="5400000">
        <a:off x="6044720" y="1082039"/>
        <a:ext cx="1123466" cy="3246120"/>
      </dsp:txXfrm>
    </dsp:sp>
    <dsp:sp modelId="{9FC44814-7A29-4B8C-90FD-A478542039DC}">
      <dsp:nvSpPr>
        <dsp:cNvPr id="0" name=""/>
        <dsp:cNvSpPr/>
      </dsp:nvSpPr>
      <dsp:spPr>
        <a:xfrm rot="16200000">
          <a:off x="5115166" y="2143366"/>
          <a:ext cx="5410200" cy="1123466"/>
        </a:xfrm>
        <a:prstGeom prst="flowChartManualOperati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0" tIns="0" rIns="381000" bIns="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tx2">
                  <a:lumMod val="75000"/>
                </a:schemeClr>
              </a:solidFill>
              <a:latin typeface="Century Gothic" panose="020B0502020202020204"/>
              <a:ea typeface="+mn-ea"/>
              <a:cs typeface="+mn-cs"/>
            </a:rPr>
            <a:t>R</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E</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W</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A</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R</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D</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I</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N</a:t>
          </a:r>
        </a:p>
        <a:p>
          <a:pPr lvl="0" algn="l" defTabSz="2667000">
            <a:lnSpc>
              <a:spcPct val="90000"/>
            </a:lnSpc>
            <a:spcBef>
              <a:spcPct val="0"/>
            </a:spcBef>
            <a:spcAft>
              <a:spcPct val="35000"/>
            </a:spcAft>
          </a:pPr>
          <a:r>
            <a:rPr lang="en-US" sz="1600" kern="1200" dirty="0" smtClean="0">
              <a:solidFill>
                <a:schemeClr val="tx2">
                  <a:lumMod val="75000"/>
                </a:schemeClr>
              </a:solidFill>
              <a:latin typeface="Century Gothic" panose="020B0502020202020204"/>
              <a:ea typeface="+mn-ea"/>
              <a:cs typeface="+mn-cs"/>
            </a:rPr>
            <a:t>G</a:t>
          </a:r>
          <a:endParaRPr lang="en-US" sz="1600" kern="1200" dirty="0">
            <a:solidFill>
              <a:schemeClr val="tx2">
                <a:lumMod val="75000"/>
              </a:schemeClr>
            </a:solidFill>
            <a:latin typeface="Century Gothic" panose="020B0502020202020204"/>
            <a:ea typeface="+mn-ea"/>
            <a:cs typeface="+mn-cs"/>
          </a:endParaRPr>
        </a:p>
      </dsp:txBody>
      <dsp:txXfrm rot="5400000">
        <a:off x="7258533" y="1082039"/>
        <a:ext cx="1123466" cy="324612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C4D14-64CA-4364-8CAF-68DB6B98F172}" type="datetimeFigureOut">
              <a:rPr lang="en-US" smtClean="0"/>
              <a:t>11/22/2017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65F858-447E-46A6-9A02-91766639703C}" type="slidenum">
              <a:rPr lang="en-US" smtClean="0"/>
              <a:t>‹#›</a:t>
            </a:fld>
            <a:endParaRPr lang="en-US"/>
          </a:p>
        </p:txBody>
      </p:sp>
    </p:spTree>
    <p:extLst>
      <p:ext uri="{BB962C8B-B14F-4D97-AF65-F5344CB8AC3E}">
        <p14:creationId xmlns:p14="http://schemas.microsoft.com/office/powerpoint/2010/main" val="289452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65F858-447E-46A6-9A02-91766639703C}" type="slidenum">
              <a:rPr lang="en-US" smtClean="0"/>
              <a:t>3</a:t>
            </a:fld>
            <a:endParaRPr lang="en-US"/>
          </a:p>
        </p:txBody>
      </p:sp>
    </p:spTree>
    <p:extLst>
      <p:ext uri="{BB962C8B-B14F-4D97-AF65-F5344CB8AC3E}">
        <p14:creationId xmlns:p14="http://schemas.microsoft.com/office/powerpoint/2010/main" val="2095350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14C523-D773-4E24-93B6-C79FABDB3ADE}"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44368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197699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181604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89121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518453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14C523-D773-4E24-93B6-C79FABDB3ADE}"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383915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14C523-D773-4E24-93B6-C79FABDB3ADE}"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110924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14C523-D773-4E24-93B6-C79FABDB3ADE}"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632397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14C523-D773-4E24-93B6-C79FABDB3ADE}"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64793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14C523-D773-4E24-93B6-C79FABDB3ADE}"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54849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14C523-D773-4E24-93B6-C79FABDB3ADE}"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52912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116334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14C523-D773-4E24-93B6-C79FABDB3ADE}" type="datetimeFigureOut">
              <a:rPr lang="en-US" smtClean="0"/>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178454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14C523-D773-4E24-93B6-C79FABDB3ADE}"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54626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C14C523-D773-4E24-93B6-C79FABDB3ADE}" type="datetimeFigureOut">
              <a:rPr lang="en-US" smtClean="0"/>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83663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39923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C523-D773-4E24-93B6-C79FABDB3ADE}"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28AE5-CF43-4E62-B328-A3375D44E715}" type="slidenum">
              <a:rPr lang="en-US" smtClean="0"/>
              <a:t>‹#›</a:t>
            </a:fld>
            <a:endParaRPr lang="en-US"/>
          </a:p>
        </p:txBody>
      </p:sp>
    </p:spTree>
    <p:extLst>
      <p:ext uri="{BB962C8B-B14F-4D97-AF65-F5344CB8AC3E}">
        <p14:creationId xmlns:p14="http://schemas.microsoft.com/office/powerpoint/2010/main" val="271559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AC14C523-D773-4E24-93B6-C79FABDB3ADE}" type="datetimeFigureOut">
              <a:rPr lang="en-US" smtClean="0"/>
              <a:t>11/22/2017</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EBF28AE5-CF43-4E62-B328-A3375D44E715}" type="slidenum">
              <a:rPr lang="en-US" smtClean="0"/>
              <a:t>‹#›</a:t>
            </a:fld>
            <a:endParaRPr lang="en-US"/>
          </a:p>
        </p:txBody>
      </p:sp>
    </p:spTree>
    <p:extLst>
      <p:ext uri="{BB962C8B-B14F-4D97-AF65-F5344CB8AC3E}">
        <p14:creationId xmlns:p14="http://schemas.microsoft.com/office/powerpoint/2010/main" val="14240805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838200"/>
            <a:ext cx="6517482" cy="4033214"/>
          </a:xfrm>
        </p:spPr>
        <p:txBody>
          <a:bodyPr>
            <a:normAutofit/>
          </a:bodyPr>
          <a:lstStyle/>
          <a:p>
            <a:r>
              <a:rPr lang="en-US" b="1" dirty="0" smtClean="0">
                <a:solidFill>
                  <a:schemeClr val="accent1">
                    <a:lumMod val="50000"/>
                  </a:schemeClr>
                </a:solidFill>
                <a:latin typeface="Colonna MT" panose="04020805060202030203" pitchFamily="82" charset="0"/>
              </a:rPr>
              <a:t>NATURE/OBJECTIVES OF BUSINESS</a:t>
            </a:r>
            <a:br>
              <a:rPr lang="en-US" b="1" dirty="0" smtClean="0">
                <a:solidFill>
                  <a:schemeClr val="accent1">
                    <a:lumMod val="50000"/>
                  </a:schemeClr>
                </a:solidFill>
                <a:latin typeface="Colonna MT" panose="04020805060202030203" pitchFamily="82" charset="0"/>
              </a:rPr>
            </a:br>
            <a:r>
              <a:rPr lang="en-US" b="1" dirty="0" smtClean="0">
                <a:solidFill>
                  <a:schemeClr val="accent1">
                    <a:lumMod val="50000"/>
                  </a:schemeClr>
                </a:solidFill>
                <a:latin typeface="Colonna MT" panose="04020805060202030203" pitchFamily="82" charset="0"/>
              </a:rPr>
              <a:t/>
            </a:r>
            <a:br>
              <a:rPr lang="en-US" b="1" dirty="0" smtClean="0">
                <a:solidFill>
                  <a:schemeClr val="accent1">
                    <a:lumMod val="50000"/>
                  </a:schemeClr>
                </a:solidFill>
                <a:latin typeface="Colonna MT" panose="04020805060202030203" pitchFamily="82" charset="0"/>
              </a:rPr>
            </a:br>
            <a:r>
              <a:rPr lang="en-US" b="1" dirty="0" smtClean="0">
                <a:solidFill>
                  <a:schemeClr val="accent1">
                    <a:lumMod val="50000"/>
                  </a:schemeClr>
                </a:solidFill>
                <a:latin typeface="Colonna MT" panose="04020805060202030203" pitchFamily="82" charset="0"/>
              </a:rPr>
              <a:t>MANAGEMENT BY OBJECTIVES</a:t>
            </a:r>
            <a:endParaRPr lang="en-US" b="1" dirty="0">
              <a:solidFill>
                <a:schemeClr val="accent1">
                  <a:lumMod val="50000"/>
                </a:schemeClr>
              </a:solidFill>
              <a:latin typeface="Colonna MT" panose="04020805060202030203"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85801"/>
            <a:ext cx="7772870" cy="6172199"/>
          </a:xfrm>
        </p:spPr>
        <p:txBody>
          <a:bodyPr>
            <a:normAutofit lnSpcReduction="10000"/>
          </a:bodyPr>
          <a:lstStyle/>
          <a:p>
            <a:pPr>
              <a:buFont typeface="Wingdings" panose="05000000000000000000" pitchFamily="2" charset="2"/>
              <a:buChar char="q"/>
            </a:pPr>
            <a:r>
              <a:rPr lang="en-US" sz="2400" b="1" dirty="0" smtClean="0">
                <a:solidFill>
                  <a:schemeClr val="tx2">
                    <a:lumMod val="50000"/>
                  </a:schemeClr>
                </a:solidFill>
                <a:latin typeface="Cambria" panose="02040503050406030204" pitchFamily="18" charset="0"/>
              </a:rPr>
              <a:t> social objectives </a:t>
            </a:r>
            <a:r>
              <a:rPr lang="en-US" dirty="0" smtClean="0">
                <a:solidFill>
                  <a:schemeClr val="tx2">
                    <a:lumMod val="50000"/>
                  </a:schemeClr>
                </a:solidFill>
                <a:latin typeface="Cambria" panose="02040503050406030204" pitchFamily="18" charset="0"/>
              </a:rPr>
              <a:t>of business are those which are desired to be achieved for the society.</a:t>
            </a:r>
            <a:endParaRPr lang="en-US" sz="2400" b="1" dirty="0">
              <a:solidFill>
                <a:schemeClr val="tx2">
                  <a:lumMod val="50000"/>
                </a:schemeClr>
              </a:solidFill>
              <a:latin typeface="Cambria" panose="02040503050406030204" pitchFamily="18" charset="0"/>
            </a:endParaRPr>
          </a:p>
          <a:p>
            <a:pPr marL="0" indent="0">
              <a:buNone/>
            </a:pPr>
            <a:r>
              <a:rPr lang="en-US" sz="2400" b="1" dirty="0">
                <a:solidFill>
                  <a:schemeClr val="tx2">
                    <a:lumMod val="50000"/>
                  </a:schemeClr>
                </a:solidFill>
                <a:latin typeface="Cambria" panose="02040503050406030204" pitchFamily="18" charset="0"/>
              </a:rPr>
              <a:t> </a:t>
            </a:r>
            <a:r>
              <a:rPr lang="en-US" sz="2400" b="1" dirty="0" smtClean="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some of the major social objectives are:</a:t>
            </a:r>
          </a:p>
          <a:p>
            <a:pPr marL="514350" indent="-514350">
              <a:buFont typeface="+mj-lt"/>
              <a:buAutoNum type="romanUcPeriod"/>
            </a:pPr>
            <a:r>
              <a:rPr lang="en-US" dirty="0" smtClean="0">
                <a:solidFill>
                  <a:schemeClr val="tx2">
                    <a:lumMod val="50000"/>
                  </a:schemeClr>
                </a:solidFill>
                <a:latin typeface="Cambria" panose="02040503050406030204" pitchFamily="18" charset="0"/>
              </a:rPr>
              <a:t>Production &amp; supply of quality goods &amp; services to the society.</a:t>
            </a:r>
          </a:p>
          <a:p>
            <a:pPr marL="514350" indent="-514350">
              <a:buFont typeface="+mj-lt"/>
              <a:buAutoNum type="romanUcPeriod"/>
            </a:pPr>
            <a:r>
              <a:rPr lang="en-US" dirty="0" smtClean="0">
                <a:solidFill>
                  <a:schemeClr val="tx2">
                    <a:lumMod val="50000"/>
                  </a:schemeClr>
                </a:solidFill>
                <a:latin typeface="Cambria" panose="02040503050406030204" pitchFamily="18" charset="0"/>
              </a:rPr>
              <a:t>Making goods available at reasonable prices.</a:t>
            </a:r>
          </a:p>
          <a:p>
            <a:pPr marL="514350" indent="-514350">
              <a:buFont typeface="+mj-lt"/>
              <a:buAutoNum type="romanUcPeriod"/>
            </a:pPr>
            <a:r>
              <a:rPr lang="en-US" dirty="0" smtClean="0">
                <a:solidFill>
                  <a:schemeClr val="tx2">
                    <a:lumMod val="50000"/>
                  </a:schemeClr>
                </a:solidFill>
                <a:latin typeface="Cambria" panose="02040503050406030204" pitchFamily="18" charset="0"/>
              </a:rPr>
              <a:t>Avoidance of unfair practices like hoarding, black-marketing, over-charging, etc.</a:t>
            </a:r>
          </a:p>
          <a:p>
            <a:pPr marL="514350" indent="-514350">
              <a:buFont typeface="+mj-lt"/>
              <a:buAutoNum type="romanUcPeriod"/>
            </a:pPr>
            <a:r>
              <a:rPr lang="en-US" dirty="0" smtClean="0">
                <a:solidFill>
                  <a:schemeClr val="tx2">
                    <a:lumMod val="50000"/>
                  </a:schemeClr>
                </a:solidFill>
                <a:latin typeface="Cambria" panose="02040503050406030204" pitchFamily="18" charset="0"/>
              </a:rPr>
              <a:t>Contributing towards the general welfare &amp; upliftment of the society.</a:t>
            </a:r>
          </a:p>
          <a:p>
            <a:pPr marL="514350" indent="-514350">
              <a:buFont typeface="+mj-lt"/>
              <a:buAutoNum type="romanUcPeriod"/>
            </a:pPr>
            <a:r>
              <a:rPr lang="en-US" dirty="0" smtClean="0">
                <a:solidFill>
                  <a:schemeClr val="tx2">
                    <a:lumMod val="50000"/>
                  </a:schemeClr>
                </a:solidFill>
                <a:latin typeface="Cambria" panose="02040503050406030204" pitchFamily="18" charset="0"/>
              </a:rPr>
              <a:t>Ensuring fair return to the investors.</a:t>
            </a:r>
          </a:p>
          <a:p>
            <a:pPr marL="514350" indent="-514350">
              <a:buFont typeface="+mj-lt"/>
              <a:buAutoNum type="romanUcPeriod"/>
            </a:pPr>
            <a:r>
              <a:rPr lang="en-US" dirty="0" smtClean="0">
                <a:solidFill>
                  <a:schemeClr val="tx2">
                    <a:lumMod val="50000"/>
                  </a:schemeClr>
                </a:solidFill>
                <a:latin typeface="Cambria" panose="02040503050406030204" pitchFamily="18" charset="0"/>
              </a:rPr>
              <a:t>Taking steps in the direction of consumer education.</a:t>
            </a:r>
          </a:p>
          <a:p>
            <a:pPr marL="514350" indent="-514350">
              <a:buFont typeface="+mj-lt"/>
              <a:buAutoNum type="romanUcPeriod"/>
            </a:pPr>
            <a:r>
              <a:rPr lang="en-US" dirty="0" smtClean="0">
                <a:solidFill>
                  <a:schemeClr val="tx2">
                    <a:lumMod val="50000"/>
                  </a:schemeClr>
                </a:solidFill>
                <a:latin typeface="Cambria" panose="02040503050406030204" pitchFamily="18" charset="0"/>
              </a:rPr>
              <a:t>Conserving natural resources &amp; wildlife &amp; protecting the environment.</a:t>
            </a:r>
          </a:p>
          <a:p>
            <a:pPr marL="514350" indent="-514350">
              <a:buFont typeface="+mj-lt"/>
              <a:buAutoNum type="romanUcPeriod"/>
            </a:pPr>
            <a:endParaRPr lang="en-US" dirty="0" smtClean="0">
              <a:solidFill>
                <a:schemeClr val="tx2">
                  <a:lumMod val="50000"/>
                </a:schemeClr>
              </a:solidFill>
              <a:latin typeface="Cambria" panose="02040503050406030204" pitchFamily="18" charset="0"/>
            </a:endParaRPr>
          </a:p>
          <a:p>
            <a:pPr marL="514350" indent="-514350">
              <a:buFont typeface="+mj-lt"/>
              <a:buAutoNum type="romanUcPeriod"/>
            </a:pPr>
            <a:endParaRPr lang="en-US" dirty="0" smtClean="0">
              <a:solidFill>
                <a:schemeClr val="tx2">
                  <a:lumMod val="50000"/>
                </a:schemeClr>
              </a:solidFill>
              <a:latin typeface="Cambria" panose="02040503050406030204" pitchFamily="18" charset="0"/>
            </a:endParaRPr>
          </a:p>
          <a:p>
            <a:pPr marL="514350" indent="-514350">
              <a:buFont typeface="+mj-lt"/>
              <a:buAutoNum type="romanUcPeriod"/>
            </a:pPr>
            <a:endParaRPr lang="en-US" sz="2400" b="1" dirty="0">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3789273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47216"/>
            <a:ext cx="7772870" cy="6095999"/>
          </a:xfrm>
        </p:spPr>
        <p:txBody>
          <a:bodyPr>
            <a:normAutofit/>
          </a:bodyPr>
          <a:lstStyle/>
          <a:p>
            <a:pPr>
              <a:buFont typeface="Wingdings" panose="05000000000000000000" pitchFamily="2" charset="2"/>
              <a:buChar char="q"/>
            </a:pPr>
            <a:r>
              <a:rPr lang="en-US" sz="2400" b="1" dirty="0" smtClean="0">
                <a:solidFill>
                  <a:schemeClr val="tx2">
                    <a:lumMod val="50000"/>
                  </a:schemeClr>
                </a:solidFill>
                <a:latin typeface="Cambria" panose="02040503050406030204" pitchFamily="18" charset="0"/>
              </a:rPr>
              <a:t> Human OBJECTIVES </a:t>
            </a:r>
            <a:r>
              <a:rPr lang="en-US" dirty="0" smtClean="0">
                <a:solidFill>
                  <a:schemeClr val="tx2">
                    <a:lumMod val="50000"/>
                  </a:schemeClr>
                </a:solidFill>
                <a:latin typeface="Cambria" panose="02040503050406030204" pitchFamily="18" charset="0"/>
              </a:rPr>
              <a:t>of business primarily refer to the objectives aimed at safeguarding the interest  of its employees and their welfare. </a:t>
            </a:r>
          </a:p>
          <a:p>
            <a:pPr>
              <a:buFont typeface="Wingdings" panose="05000000000000000000" pitchFamily="2" charset="2"/>
              <a:buChar char="q"/>
            </a:pPr>
            <a:endParaRPr lang="en-US" dirty="0" smtClean="0">
              <a:solidFill>
                <a:schemeClr val="tx2">
                  <a:lumMod val="50000"/>
                </a:schemeClr>
              </a:solidFill>
              <a:latin typeface="Cambria" panose="02040503050406030204" pitchFamily="18" charset="0"/>
            </a:endParaRPr>
          </a:p>
          <a:p>
            <a:pPr marL="0" indent="0">
              <a:buNone/>
            </a:pPr>
            <a:r>
              <a:rPr lang="en-US" dirty="0" smtClean="0">
                <a:solidFill>
                  <a:schemeClr val="tx2">
                    <a:lumMod val="50000"/>
                  </a:schemeClr>
                </a:solidFill>
                <a:latin typeface="Cambria" panose="02040503050406030204" pitchFamily="18" charset="0"/>
              </a:rPr>
              <a:t>    Some of the major human objectives are:</a:t>
            </a:r>
          </a:p>
          <a:p>
            <a:pPr marL="514350" indent="-514350">
              <a:buFont typeface="+mj-lt"/>
              <a:buAutoNum type="romanUcPeriod"/>
            </a:pPr>
            <a:r>
              <a:rPr lang="en-US" dirty="0" smtClean="0">
                <a:solidFill>
                  <a:schemeClr val="tx2">
                    <a:lumMod val="50000"/>
                  </a:schemeClr>
                </a:solidFill>
                <a:latin typeface="Cambria" panose="02040503050406030204" pitchFamily="18" charset="0"/>
              </a:rPr>
              <a:t>Providing fair remuneration &amp; incentives to the employees;</a:t>
            </a:r>
          </a:p>
          <a:p>
            <a:pPr marL="514350" indent="-514350">
              <a:buFont typeface="+mj-lt"/>
              <a:buAutoNum type="romanUcPeriod"/>
            </a:pPr>
            <a:r>
              <a:rPr lang="en-US" dirty="0" smtClean="0">
                <a:solidFill>
                  <a:schemeClr val="tx2">
                    <a:lumMod val="50000"/>
                  </a:schemeClr>
                </a:solidFill>
                <a:latin typeface="Cambria" panose="02040503050406030204" pitchFamily="18" charset="0"/>
              </a:rPr>
              <a:t>Arrangement of better working conditions &amp; proper work environment for the employees;</a:t>
            </a:r>
          </a:p>
          <a:p>
            <a:pPr marL="514350" indent="-514350">
              <a:buFont typeface="+mj-lt"/>
              <a:buAutoNum type="romanUcPeriod"/>
            </a:pPr>
            <a:r>
              <a:rPr lang="en-US" dirty="0" smtClean="0">
                <a:solidFill>
                  <a:schemeClr val="tx2">
                    <a:lumMod val="50000"/>
                  </a:schemeClr>
                </a:solidFill>
                <a:latin typeface="Cambria" panose="02040503050406030204" pitchFamily="18" charset="0"/>
              </a:rPr>
              <a:t>Providing job satisfaction by making the jobs interesting &amp; challenging, putting the right persons in the right job;</a:t>
            </a:r>
          </a:p>
          <a:p>
            <a:pPr marL="0" indent="0">
              <a:buNone/>
            </a:pPr>
            <a:endParaRPr lang="en-US" dirty="0">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216155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838200"/>
            <a:ext cx="7772870" cy="5181600"/>
          </a:xfrm>
        </p:spPr>
        <p:txBody>
          <a:bodyPr/>
          <a:lstStyle/>
          <a:p>
            <a:pPr marL="514350" indent="-514350">
              <a:buFont typeface="+mj-lt"/>
              <a:buAutoNum type="romanUcPeriod" startAt="4"/>
            </a:pPr>
            <a:r>
              <a:rPr lang="en-US" dirty="0">
                <a:solidFill>
                  <a:schemeClr val="tx2">
                    <a:lumMod val="50000"/>
                  </a:schemeClr>
                </a:solidFill>
                <a:latin typeface="Cambria" panose="02040503050406030204" pitchFamily="18" charset="0"/>
              </a:rPr>
              <a:t>Providing the employees with more &amp; more promotional opportunities</a:t>
            </a:r>
            <a:r>
              <a:rPr lang="en-US" dirty="0" smtClean="0">
                <a:solidFill>
                  <a:schemeClr val="tx2">
                    <a:lumMod val="50000"/>
                  </a:schemeClr>
                </a:solidFill>
                <a:latin typeface="Cambria" panose="02040503050406030204" pitchFamily="18" charset="0"/>
              </a:rPr>
              <a:t>;</a:t>
            </a:r>
          </a:p>
          <a:p>
            <a:pPr marL="514350" indent="-514350">
              <a:buFont typeface="+mj-lt"/>
              <a:buAutoNum type="romanUcPeriod" startAt="4"/>
            </a:pPr>
            <a:r>
              <a:rPr lang="en-US" dirty="0" err="1" smtClean="0">
                <a:solidFill>
                  <a:schemeClr val="tx2">
                    <a:lumMod val="50000"/>
                  </a:schemeClr>
                </a:solidFill>
                <a:latin typeface="Cambria" panose="02040503050406030204" pitchFamily="18" charset="0"/>
              </a:rPr>
              <a:t>Organising</a:t>
            </a:r>
            <a:r>
              <a:rPr lang="en-US" dirty="0" smtClean="0">
                <a:solidFill>
                  <a:schemeClr val="tx2">
                    <a:lumMod val="50000"/>
                  </a:schemeClr>
                </a:solidFill>
                <a:latin typeface="Cambria" panose="02040503050406030204" pitchFamily="18" charset="0"/>
              </a:rPr>
              <a:t> training &amp; development </a:t>
            </a:r>
            <a:r>
              <a:rPr lang="en-US" dirty="0" err="1" smtClean="0">
                <a:solidFill>
                  <a:schemeClr val="tx2">
                    <a:lumMod val="50000"/>
                  </a:schemeClr>
                </a:solidFill>
                <a:latin typeface="Cambria" panose="02040503050406030204" pitchFamily="18" charset="0"/>
              </a:rPr>
              <a:t>programmes</a:t>
            </a:r>
            <a:r>
              <a:rPr lang="en-US" dirty="0" smtClean="0">
                <a:solidFill>
                  <a:schemeClr val="tx2">
                    <a:lumMod val="50000"/>
                  </a:schemeClr>
                </a:solidFill>
                <a:latin typeface="Cambria" panose="02040503050406030204" pitchFamily="18" charset="0"/>
              </a:rPr>
              <a:t> for the growth of the employees;</a:t>
            </a:r>
          </a:p>
          <a:p>
            <a:pPr marL="514350" indent="-514350">
              <a:buFont typeface="+mj-lt"/>
              <a:buAutoNum type="romanUcPeriod" startAt="4"/>
            </a:pPr>
            <a:r>
              <a:rPr lang="en-US" dirty="0" smtClean="0">
                <a:solidFill>
                  <a:schemeClr val="tx2">
                    <a:lumMod val="50000"/>
                  </a:schemeClr>
                </a:solidFill>
                <a:latin typeface="Cambria" panose="02040503050406030204" pitchFamily="18" charset="0"/>
              </a:rPr>
              <a:t>Providing employment to the backward classes of the society &amp; people who are physically &amp; mentally challenged.</a:t>
            </a:r>
          </a:p>
        </p:txBody>
      </p:sp>
    </p:spTree>
    <p:extLst>
      <p:ext uri="{BB962C8B-B14F-4D97-AF65-F5344CB8AC3E}">
        <p14:creationId xmlns:p14="http://schemas.microsoft.com/office/powerpoint/2010/main" val="1256302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85800"/>
            <a:ext cx="7772870" cy="5272586"/>
          </a:xfrm>
        </p:spPr>
        <p:txBody>
          <a:bodyPr/>
          <a:lstStyle/>
          <a:p>
            <a:pPr>
              <a:buFont typeface="Wingdings" panose="05000000000000000000" pitchFamily="2" charset="2"/>
              <a:buChar char="q"/>
            </a:pPr>
            <a:r>
              <a:rPr lang="en-US" dirty="0" smtClean="0">
                <a:solidFill>
                  <a:schemeClr val="tx2">
                    <a:lumMod val="50000"/>
                  </a:schemeClr>
                </a:solidFill>
                <a:latin typeface="Cambria" panose="02040503050406030204" pitchFamily="18" charset="0"/>
              </a:rPr>
              <a:t> </a:t>
            </a:r>
            <a:r>
              <a:rPr lang="en-US" sz="2400" b="1" dirty="0" smtClean="0">
                <a:solidFill>
                  <a:schemeClr val="tx2">
                    <a:lumMod val="50000"/>
                  </a:schemeClr>
                </a:solidFill>
                <a:latin typeface="Cambria" panose="02040503050406030204" pitchFamily="18" charset="0"/>
              </a:rPr>
              <a:t>national objectives </a:t>
            </a:r>
            <a:r>
              <a:rPr lang="en-US" dirty="0" smtClean="0">
                <a:solidFill>
                  <a:schemeClr val="tx2">
                    <a:lumMod val="50000"/>
                  </a:schemeClr>
                </a:solidFill>
                <a:latin typeface="Cambria" panose="02040503050406030204" pitchFamily="18" charset="0"/>
              </a:rPr>
              <a:t>of business are the objectives of fulfilling the national goals &amp; aspirations</a:t>
            </a:r>
            <a:r>
              <a:rPr lang="en-US" b="1"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like:</a:t>
            </a:r>
          </a:p>
          <a:p>
            <a:pPr marL="514350" indent="-514350">
              <a:buFont typeface="+mj-lt"/>
              <a:buAutoNum type="romanUcPeriod"/>
            </a:pPr>
            <a:r>
              <a:rPr lang="en-US" dirty="0" smtClean="0">
                <a:solidFill>
                  <a:schemeClr val="tx2">
                    <a:lumMod val="50000"/>
                  </a:schemeClr>
                </a:solidFill>
                <a:latin typeface="Cambria" panose="02040503050406030204" pitchFamily="18" charset="0"/>
              </a:rPr>
              <a:t>Creation of employment  opportunities;</a:t>
            </a:r>
          </a:p>
          <a:p>
            <a:pPr marL="514350" indent="-514350">
              <a:buFont typeface="+mj-lt"/>
              <a:buAutoNum type="romanUcPeriod"/>
            </a:pPr>
            <a:r>
              <a:rPr lang="en-US" dirty="0" smtClean="0">
                <a:solidFill>
                  <a:schemeClr val="tx2">
                    <a:lumMod val="50000"/>
                  </a:schemeClr>
                </a:solidFill>
                <a:latin typeface="Cambria" panose="02040503050406030204" pitchFamily="18" charset="0"/>
              </a:rPr>
              <a:t>promotion of social JUSTICE;</a:t>
            </a:r>
          </a:p>
          <a:p>
            <a:pPr marL="514350" indent="-514350">
              <a:buFont typeface="+mj-lt"/>
              <a:buAutoNum type="romanUcPeriod"/>
            </a:pPr>
            <a:r>
              <a:rPr lang="en-US" dirty="0" smtClean="0">
                <a:solidFill>
                  <a:schemeClr val="tx2">
                    <a:lumMod val="50000"/>
                  </a:schemeClr>
                </a:solidFill>
                <a:latin typeface="Cambria" panose="02040503050406030204" pitchFamily="18" charset="0"/>
              </a:rPr>
              <a:t>PRODUCE &amp; SUPPLY GOODS IN ACCORDANCE WITH NATIONAL INTEREST &amp; PRIORITIES;</a:t>
            </a:r>
          </a:p>
          <a:p>
            <a:pPr marL="514350" indent="-514350">
              <a:buFont typeface="+mj-lt"/>
              <a:buAutoNum type="romanUcPeriod"/>
            </a:pPr>
            <a:r>
              <a:rPr lang="en-US" dirty="0">
                <a:solidFill>
                  <a:schemeClr val="tx2">
                    <a:lumMod val="50000"/>
                  </a:schemeClr>
                </a:solidFill>
                <a:latin typeface="Cambria" panose="02040503050406030204" pitchFamily="18" charset="0"/>
              </a:rPr>
              <a:t>Payment of taxes &amp; other dues honestly &amp; regularly;</a:t>
            </a:r>
          </a:p>
          <a:p>
            <a:pPr marL="514350" indent="-514350">
              <a:buFont typeface="+mj-lt"/>
              <a:buAutoNum type="romanUcPeriod"/>
            </a:pPr>
            <a:r>
              <a:rPr lang="en-US" dirty="0" smtClean="0">
                <a:solidFill>
                  <a:schemeClr val="tx2">
                    <a:lumMod val="50000"/>
                  </a:schemeClr>
                </a:solidFill>
                <a:latin typeface="Cambria" panose="02040503050406030204" pitchFamily="18" charset="0"/>
              </a:rPr>
              <a:t>HELPING THE STATE IN MAINTAINING LAW &amp; ORDER BY PROMOTING GOOD INDUSTRIAL RELATIONS;</a:t>
            </a:r>
          </a:p>
          <a:p>
            <a:pPr marL="514350" indent="-514350">
              <a:buFont typeface="+mj-lt"/>
              <a:buAutoNum type="romanUcPeriod"/>
            </a:pPr>
            <a:r>
              <a:rPr lang="en-US" dirty="0" smtClean="0">
                <a:solidFill>
                  <a:schemeClr val="tx2">
                    <a:lumMod val="50000"/>
                  </a:schemeClr>
                </a:solidFill>
                <a:latin typeface="Cambria" panose="02040503050406030204" pitchFamily="18" charset="0"/>
              </a:rPr>
              <a:t>IMPLEMENTING GOVERNMENT’S ECONOMIC &amp; FINANCIAL POLICIES FRAMES FROM TIME TO TIME.</a:t>
            </a:r>
          </a:p>
          <a:p>
            <a:pPr marL="514350" indent="-514350">
              <a:buFont typeface="+mj-lt"/>
              <a:buAutoNum type="romanUcPeriod"/>
            </a:pPr>
            <a:endParaRPr lang="en-US" dirty="0" smtClean="0">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3550082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685799"/>
            <a:ext cx="7772870" cy="5105401"/>
          </a:xfrm>
        </p:spPr>
        <p:txBody>
          <a:bodyPr/>
          <a:lstStyle/>
          <a:p>
            <a:pPr>
              <a:buFont typeface="Wingdings" panose="05000000000000000000" pitchFamily="2" charset="2"/>
              <a:buChar char="q"/>
            </a:pPr>
            <a:r>
              <a:rPr lang="en-US" b="1" dirty="0">
                <a:solidFill>
                  <a:schemeClr val="tx2">
                    <a:lumMod val="50000"/>
                  </a:schemeClr>
                </a:solidFill>
                <a:latin typeface="Cambria" panose="02040503050406030204" pitchFamily="18" charset="0"/>
              </a:rPr>
              <a:t> </a:t>
            </a:r>
            <a:r>
              <a:rPr lang="en-US" sz="2400" b="1" dirty="0" smtClean="0">
                <a:solidFill>
                  <a:schemeClr val="tx2">
                    <a:lumMod val="50000"/>
                  </a:schemeClr>
                </a:solidFill>
                <a:latin typeface="Cambria" panose="02040503050406030204" pitchFamily="18" charset="0"/>
              </a:rPr>
              <a:t>GLOBAL OBJECTIVES </a:t>
            </a:r>
            <a:r>
              <a:rPr lang="en-US" dirty="0" smtClean="0">
                <a:solidFill>
                  <a:schemeClr val="tx2">
                    <a:lumMod val="50000"/>
                  </a:schemeClr>
                </a:solidFill>
                <a:latin typeface="Cambria" panose="02040503050406030204" pitchFamily="18" charset="0"/>
              </a:rPr>
              <a:t>OF BUSINESS ARE THE OBJECTIVES OF FACING THE CHALLENGES OF GLOBAL MARKET.</a:t>
            </a:r>
          </a:p>
          <a:p>
            <a:pPr marL="0" indent="0">
              <a:buNone/>
            </a:pPr>
            <a:r>
              <a:rPr lang="en-US" b="1" dirty="0" smtClean="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SOME OF THE GLOBAL OBJECTIVES ARE:</a:t>
            </a:r>
          </a:p>
          <a:p>
            <a:pPr marL="0" indent="0">
              <a:buNone/>
            </a:pPr>
            <a:endParaRPr lang="en-US" b="1" dirty="0">
              <a:solidFill>
                <a:schemeClr val="tx2">
                  <a:lumMod val="50000"/>
                </a:schemeClr>
              </a:solidFill>
              <a:latin typeface="Cambria" panose="02040503050406030204" pitchFamily="18" charset="0"/>
            </a:endParaRPr>
          </a:p>
          <a:p>
            <a:pPr marL="514350" indent="-514350">
              <a:buFont typeface="+mj-lt"/>
              <a:buAutoNum type="romanUcPeriod"/>
            </a:pPr>
            <a:r>
              <a:rPr lang="en-US" dirty="0" smtClean="0">
                <a:solidFill>
                  <a:schemeClr val="tx2">
                    <a:lumMod val="50000"/>
                  </a:schemeClr>
                </a:solidFill>
                <a:latin typeface="Cambria" panose="02040503050406030204" pitchFamily="18" charset="0"/>
              </a:rPr>
              <a:t>MAKING AVAILABLE GLOBALLY COMPETITIVE GOALS 7 SERVICES;</a:t>
            </a:r>
          </a:p>
          <a:p>
            <a:pPr marL="514350" indent="-514350">
              <a:buFont typeface="+mj-lt"/>
              <a:buAutoNum type="romanUcPeriod"/>
            </a:pPr>
            <a:r>
              <a:rPr lang="en-US" dirty="0" smtClean="0">
                <a:solidFill>
                  <a:schemeClr val="tx2">
                    <a:lumMod val="50000"/>
                  </a:schemeClr>
                </a:solidFill>
                <a:latin typeface="Cambria" panose="02040503050406030204" pitchFamily="18" charset="0"/>
              </a:rPr>
              <a:t>REDUCING DISPARITIES AMONG RICH &amp; POOR NATIONS BY EXPANDING ITS OPERATIONS.</a:t>
            </a:r>
          </a:p>
        </p:txBody>
      </p:sp>
    </p:spTree>
    <p:extLst>
      <p:ext uri="{BB962C8B-B14F-4D97-AF65-F5344CB8AC3E}">
        <p14:creationId xmlns:p14="http://schemas.microsoft.com/office/powerpoint/2010/main" val="4059583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069517485"/>
              </p:ext>
            </p:extLst>
          </p:nvPr>
        </p:nvGraphicFramePr>
        <p:xfrm>
          <a:off x="381000" y="12954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457200" y="274638"/>
            <a:ext cx="8229600" cy="1020762"/>
          </a:xfrm>
        </p:spPr>
        <p:txBody>
          <a:bodyPr>
            <a:normAutofit fontScale="90000"/>
          </a:bodyPr>
          <a:lstStyle/>
          <a:p>
            <a:r>
              <a:rPr lang="en-US" b="1" dirty="0" smtClean="0">
                <a:solidFill>
                  <a:schemeClr val="accent1">
                    <a:lumMod val="50000"/>
                  </a:schemeClr>
                </a:solidFill>
                <a:latin typeface="Colonna MT" panose="04020805060202030203" pitchFamily="82" charset="0"/>
              </a:rPr>
              <a:t>Characteristics of Effective Objectives (SMARTER)</a:t>
            </a:r>
            <a:endParaRPr lang="en-US" b="1" dirty="0">
              <a:solidFill>
                <a:schemeClr val="accent1">
                  <a:lumMod val="50000"/>
                </a:schemeClr>
              </a:solidFill>
              <a:latin typeface="Colonna MT" panose="04020805060202030203" pitchFamily="82" charset="0"/>
            </a:endParaRPr>
          </a:p>
        </p:txBody>
      </p:sp>
    </p:spTree>
    <p:extLst>
      <p:ext uri="{BB962C8B-B14F-4D97-AF65-F5344CB8AC3E}">
        <p14:creationId xmlns:p14="http://schemas.microsoft.com/office/powerpoint/2010/main" val="1429361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382000" cy="6629400"/>
          </a:xfrm>
        </p:spPr>
        <p:txBody>
          <a:bodyPr>
            <a:normAutofit fontScale="92500"/>
          </a:bodyPr>
          <a:lstStyle/>
          <a:p>
            <a:r>
              <a:rPr lang="en-US" dirty="0" smtClean="0">
                <a:solidFill>
                  <a:schemeClr val="tx2">
                    <a:lumMod val="50000"/>
                  </a:schemeClr>
                </a:solidFill>
                <a:latin typeface="Cambria" panose="02040503050406030204" pitchFamily="18" charset="0"/>
              </a:rPr>
              <a:t>Objectives must </a:t>
            </a:r>
            <a:r>
              <a:rPr lang="en-US" dirty="0" smtClean="0">
                <a:solidFill>
                  <a:schemeClr val="tx2">
                    <a:lumMod val="75000"/>
                  </a:schemeClr>
                </a:solidFill>
                <a:latin typeface="Cambria" panose="02040503050406030204" pitchFamily="18" charset="0"/>
              </a:rPr>
              <a:t>be</a:t>
            </a:r>
            <a:r>
              <a:rPr lang="en-US" dirty="0" smtClean="0">
                <a:solidFill>
                  <a:schemeClr val="tx2">
                    <a:lumMod val="50000"/>
                  </a:schemeClr>
                </a:solidFill>
                <a:latin typeface="Cambria" panose="02040503050406030204" pitchFamily="18" charset="0"/>
              </a:rPr>
              <a:t> </a:t>
            </a:r>
            <a:r>
              <a:rPr lang="en-US" b="1" dirty="0" smtClean="0">
                <a:solidFill>
                  <a:schemeClr val="tx2">
                    <a:lumMod val="50000"/>
                  </a:schemeClr>
                </a:solidFill>
                <a:latin typeface="Cambria" panose="02040503050406030204" pitchFamily="18" charset="0"/>
              </a:rPr>
              <a:t>Specific:</a:t>
            </a:r>
            <a:r>
              <a:rPr lang="en-US" dirty="0" smtClean="0">
                <a:solidFill>
                  <a:schemeClr val="tx2">
                    <a:lumMod val="50000"/>
                  </a:schemeClr>
                </a:solidFill>
                <a:latin typeface="Cambria" panose="02040503050406030204" pitchFamily="18" charset="0"/>
              </a:rPr>
              <a:t> They should be clearly and precisely defined. They should cover areas of the business, e.g. sales, profits, market share, customer satisfaction, etc.</a:t>
            </a:r>
          </a:p>
          <a:p>
            <a:r>
              <a:rPr lang="en-US" dirty="0" smtClean="0">
                <a:solidFill>
                  <a:schemeClr val="tx2">
                    <a:lumMod val="50000"/>
                  </a:schemeClr>
                </a:solidFill>
                <a:latin typeface="Cambria" panose="02040503050406030204" pitchFamily="18" charset="0"/>
              </a:rPr>
              <a:t>Objectives must be </a:t>
            </a:r>
            <a:r>
              <a:rPr lang="en-US" b="1" dirty="0" smtClean="0">
                <a:solidFill>
                  <a:schemeClr val="tx2">
                    <a:lumMod val="50000"/>
                  </a:schemeClr>
                </a:solidFill>
                <a:latin typeface="Cambria" panose="02040503050406030204" pitchFamily="18" charset="0"/>
              </a:rPr>
              <a:t>Measurable:</a:t>
            </a:r>
            <a:r>
              <a:rPr lang="en-US" dirty="0" smtClean="0">
                <a:solidFill>
                  <a:schemeClr val="tx2">
                    <a:lumMod val="50000"/>
                  </a:schemeClr>
                </a:solidFill>
                <a:latin typeface="Cambria" panose="02040503050406030204" pitchFamily="18" charset="0"/>
              </a:rPr>
              <a:t> They should be expressed in quantitative terms, e.g. 10% share of primary market.</a:t>
            </a:r>
          </a:p>
          <a:p>
            <a:r>
              <a:rPr lang="en-US" dirty="0" smtClean="0">
                <a:solidFill>
                  <a:schemeClr val="tx2">
                    <a:lumMod val="50000"/>
                  </a:schemeClr>
                </a:solidFill>
                <a:latin typeface="Cambria" panose="02040503050406030204" pitchFamily="18" charset="0"/>
              </a:rPr>
              <a:t>Objectives must be </a:t>
            </a:r>
            <a:r>
              <a:rPr lang="en-US" b="1" dirty="0" smtClean="0">
                <a:solidFill>
                  <a:schemeClr val="tx2">
                    <a:lumMod val="50000"/>
                  </a:schemeClr>
                </a:solidFill>
                <a:latin typeface="Cambria" panose="02040503050406030204" pitchFamily="18" charset="0"/>
              </a:rPr>
              <a:t>Attainable:</a:t>
            </a:r>
            <a:r>
              <a:rPr lang="en-US" dirty="0" smtClean="0">
                <a:solidFill>
                  <a:schemeClr val="tx2">
                    <a:lumMod val="50000"/>
                  </a:schemeClr>
                </a:solidFill>
                <a:latin typeface="Cambria" panose="02040503050406030204" pitchFamily="18" charset="0"/>
              </a:rPr>
              <a:t> They should not be too high.</a:t>
            </a:r>
          </a:p>
          <a:p>
            <a:r>
              <a:rPr lang="en-US" dirty="0">
                <a:solidFill>
                  <a:schemeClr val="tx2">
                    <a:lumMod val="50000"/>
                  </a:schemeClr>
                </a:solidFill>
                <a:latin typeface="Cambria" panose="02040503050406030204" pitchFamily="18" charset="0"/>
              </a:rPr>
              <a:t>Objectives must be </a:t>
            </a:r>
            <a:r>
              <a:rPr lang="en-US" b="1" dirty="0">
                <a:solidFill>
                  <a:schemeClr val="tx2">
                    <a:lumMod val="50000"/>
                  </a:schemeClr>
                </a:solidFill>
                <a:latin typeface="Cambria" panose="02040503050406030204" pitchFamily="18" charset="0"/>
              </a:rPr>
              <a:t>Realistic:</a:t>
            </a:r>
            <a:r>
              <a:rPr lang="en-US" dirty="0">
                <a:solidFill>
                  <a:schemeClr val="tx2">
                    <a:lumMod val="50000"/>
                  </a:schemeClr>
                </a:solidFill>
                <a:latin typeface="Cambria" panose="02040503050406030204" pitchFamily="18" charset="0"/>
              </a:rPr>
              <a:t> They must be within the workers’ and firm’s resources and means. They should not be too high or too low</a:t>
            </a:r>
            <a:r>
              <a:rPr lang="en-US" dirty="0" smtClean="0">
                <a:solidFill>
                  <a:schemeClr val="tx2">
                    <a:lumMod val="50000"/>
                  </a:schemeClr>
                </a:solidFill>
                <a:latin typeface="Cambria" panose="02040503050406030204" pitchFamily="18" charset="0"/>
              </a:rPr>
              <a:t>.</a:t>
            </a:r>
          </a:p>
          <a:p>
            <a:r>
              <a:rPr lang="en-US" sz="2200" dirty="0">
                <a:solidFill>
                  <a:schemeClr val="tx2">
                    <a:lumMod val="50000"/>
                  </a:schemeClr>
                </a:solidFill>
                <a:latin typeface="Cambria" panose="02040503050406030204" pitchFamily="18" charset="0"/>
              </a:rPr>
              <a:t>Objectives must be </a:t>
            </a:r>
            <a:r>
              <a:rPr lang="en-US" sz="2200" b="1" dirty="0">
                <a:solidFill>
                  <a:schemeClr val="tx2">
                    <a:lumMod val="50000"/>
                  </a:schemeClr>
                </a:solidFill>
                <a:latin typeface="Cambria" panose="02040503050406030204" pitchFamily="18" charset="0"/>
              </a:rPr>
              <a:t>Time bound:</a:t>
            </a:r>
            <a:r>
              <a:rPr lang="en-US" sz="2200" dirty="0">
                <a:solidFill>
                  <a:schemeClr val="tx2">
                    <a:lumMod val="50000"/>
                  </a:schemeClr>
                </a:solidFill>
                <a:latin typeface="Cambria" panose="02040503050406030204" pitchFamily="18" charset="0"/>
              </a:rPr>
              <a:t> they should have time frame. Deadlines must be set. Tasks must be completed on time</a:t>
            </a:r>
            <a:r>
              <a:rPr lang="en-US" sz="2200" dirty="0" smtClean="0">
                <a:solidFill>
                  <a:schemeClr val="tx2">
                    <a:lumMod val="50000"/>
                  </a:schemeClr>
                </a:solidFill>
                <a:latin typeface="Cambria" panose="02040503050406030204" pitchFamily="18" charset="0"/>
              </a:rPr>
              <a:t>.</a:t>
            </a:r>
            <a:endParaRPr lang="en-US" dirty="0" smtClean="0">
              <a:solidFill>
                <a:schemeClr val="tx2">
                  <a:lumMod val="50000"/>
                </a:schemeClr>
              </a:solidFill>
              <a:latin typeface="Cambria" panose="02040503050406030204" pitchFamily="18" charset="0"/>
            </a:endParaRPr>
          </a:p>
          <a:p>
            <a:r>
              <a:rPr lang="en-US" dirty="0" smtClean="0">
                <a:solidFill>
                  <a:schemeClr val="tx2">
                    <a:lumMod val="50000"/>
                  </a:schemeClr>
                </a:solidFill>
                <a:latin typeface="Cambria" panose="02040503050406030204" pitchFamily="18" charset="0"/>
              </a:rPr>
              <a:t>OBJECTIVES MUST BE </a:t>
            </a:r>
            <a:r>
              <a:rPr lang="en-US" b="1" dirty="0" smtClean="0">
                <a:solidFill>
                  <a:schemeClr val="tx2">
                    <a:lumMod val="50000"/>
                  </a:schemeClr>
                </a:solidFill>
                <a:latin typeface="Cambria" panose="02040503050406030204" pitchFamily="18" charset="0"/>
              </a:rPr>
              <a:t>emotional:</a:t>
            </a:r>
            <a:r>
              <a:rPr lang="en-US" dirty="0" smtClean="0">
                <a:solidFill>
                  <a:schemeClr val="tx2">
                    <a:lumMod val="50000"/>
                  </a:schemeClr>
                </a:solidFill>
                <a:latin typeface="Cambria" panose="02040503050406030204" pitchFamily="18" charset="0"/>
              </a:rPr>
              <a:t> they must be heartfelt. You must want to have them.</a:t>
            </a:r>
          </a:p>
          <a:p>
            <a:r>
              <a:rPr lang="en-US" dirty="0" smtClean="0">
                <a:solidFill>
                  <a:schemeClr val="tx2">
                    <a:lumMod val="50000"/>
                  </a:schemeClr>
                </a:solidFill>
                <a:latin typeface="Cambria" panose="02040503050406030204" pitchFamily="18" charset="0"/>
              </a:rPr>
              <a:t>OBJECTIVES MUST BE </a:t>
            </a:r>
            <a:r>
              <a:rPr lang="en-US" b="1" dirty="0" smtClean="0">
                <a:solidFill>
                  <a:schemeClr val="tx2">
                    <a:lumMod val="50000"/>
                  </a:schemeClr>
                </a:solidFill>
                <a:latin typeface="Cambria" panose="02040503050406030204" pitchFamily="18" charset="0"/>
              </a:rPr>
              <a:t>rewarding: </a:t>
            </a:r>
            <a:r>
              <a:rPr lang="en-US" dirty="0" smtClean="0">
                <a:solidFill>
                  <a:schemeClr val="tx2">
                    <a:lumMod val="50000"/>
                  </a:schemeClr>
                </a:solidFill>
                <a:latin typeface="Cambria" panose="02040503050406030204" pitchFamily="18" charset="0"/>
              </a:rPr>
              <a:t> there must be a benefit attached to them as that in itself fuels the drive to attain them.</a:t>
            </a:r>
            <a:endParaRPr lang="en-US" dirty="0">
              <a:solidFill>
                <a:schemeClr val="tx2">
                  <a:lumMod val="50000"/>
                </a:schemeClr>
              </a:solidFill>
              <a:latin typeface="Cambria" panose="02040503050406030204" pitchFamily="18" charset="0"/>
            </a:endParaRPr>
          </a:p>
          <a:p>
            <a:endParaRPr lang="en-US" dirty="0" smtClean="0">
              <a:solidFill>
                <a:schemeClr val="tx2">
                  <a:lumMod val="50000"/>
                </a:schemeClr>
              </a:solidFill>
              <a:latin typeface="Cambria" panose="02040503050406030204" pitchFamily="18" charset="0"/>
            </a:endParaRPr>
          </a:p>
          <a:p>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685801"/>
            <a:ext cx="7772870" cy="3047999"/>
          </a:xfrm>
        </p:spPr>
        <p:txBody>
          <a:bodyPr>
            <a:normAutofit/>
          </a:bodyPr>
          <a:lstStyle/>
          <a:p>
            <a:pPr marL="0" indent="0" algn="ctr">
              <a:buNone/>
            </a:pPr>
            <a:r>
              <a:rPr lang="en-US" sz="4800" dirty="0" smtClean="0">
                <a:solidFill>
                  <a:schemeClr val="accent1">
                    <a:lumMod val="50000"/>
                  </a:schemeClr>
                </a:solidFill>
                <a:latin typeface="Colonna MT" panose="04020805060202030203" pitchFamily="82" charset="0"/>
              </a:rPr>
              <a:t>Management </a:t>
            </a:r>
          </a:p>
          <a:p>
            <a:pPr marL="0" indent="0" algn="ctr">
              <a:buNone/>
            </a:pPr>
            <a:r>
              <a:rPr lang="en-US" sz="4800" dirty="0" smtClean="0">
                <a:solidFill>
                  <a:schemeClr val="accent1">
                    <a:lumMod val="50000"/>
                  </a:schemeClr>
                </a:solidFill>
                <a:latin typeface="Colonna MT" panose="04020805060202030203" pitchFamily="82" charset="0"/>
              </a:rPr>
              <a:t>by </a:t>
            </a:r>
          </a:p>
          <a:p>
            <a:pPr marL="0" indent="0" algn="ctr">
              <a:buNone/>
            </a:pPr>
            <a:r>
              <a:rPr lang="en-US" sz="4800" dirty="0" smtClean="0">
                <a:solidFill>
                  <a:schemeClr val="accent1">
                    <a:lumMod val="50000"/>
                  </a:schemeClr>
                </a:solidFill>
                <a:latin typeface="Colonna MT" panose="04020805060202030203" pitchFamily="82" charset="0"/>
              </a:rPr>
              <a:t>objectives</a:t>
            </a:r>
            <a:endParaRPr lang="en-US" sz="4800" dirty="0">
              <a:solidFill>
                <a:schemeClr val="accent1">
                  <a:lumMod val="50000"/>
                </a:schemeClr>
              </a:solidFill>
            </a:endParaRPr>
          </a:p>
        </p:txBody>
      </p:sp>
      <p:sp>
        <p:nvSpPr>
          <p:cNvPr id="6" name="TextBox 5"/>
          <p:cNvSpPr txBox="1"/>
          <p:nvPr/>
        </p:nvSpPr>
        <p:spPr>
          <a:xfrm>
            <a:off x="5791200" y="5715000"/>
            <a:ext cx="3048000" cy="400110"/>
          </a:xfrm>
          <a:prstGeom prst="rect">
            <a:avLst/>
          </a:prstGeom>
          <a:noFill/>
        </p:spPr>
        <p:txBody>
          <a:bodyPr wrap="square" rtlCol="0">
            <a:spAutoFit/>
          </a:bodyPr>
          <a:lstStyle/>
          <a:p>
            <a:r>
              <a:rPr lang="en-US" sz="2000" dirty="0" smtClean="0">
                <a:solidFill>
                  <a:schemeClr val="tx2">
                    <a:lumMod val="50000"/>
                  </a:schemeClr>
                </a:solidFill>
              </a:rPr>
              <a:t>Management by Objectives</a:t>
            </a:r>
            <a:endParaRPr lang="en-US" sz="2000" dirty="0">
              <a:solidFill>
                <a:schemeClr val="tx2">
                  <a:lumMod val="50000"/>
                </a:schemeClr>
              </a:solidFill>
            </a:endParaRPr>
          </a:p>
        </p:txBody>
      </p:sp>
    </p:spTree>
    <p:extLst>
      <p:ext uri="{BB962C8B-B14F-4D97-AF65-F5344CB8AC3E}">
        <p14:creationId xmlns:p14="http://schemas.microsoft.com/office/powerpoint/2010/main" val="1151954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solidFill>
                  <a:schemeClr val="accent1">
                    <a:lumMod val="50000"/>
                  </a:schemeClr>
                </a:solidFill>
                <a:latin typeface="Colonna MT" panose="04020805060202030203" pitchFamily="82" charset="0"/>
              </a:rPr>
              <a:t>MANAGEMENT BY OBJECTIVES (MBO)</a:t>
            </a:r>
            <a:endParaRPr lang="en-US" b="1" dirty="0">
              <a:solidFill>
                <a:schemeClr val="accent1">
                  <a:lumMod val="50000"/>
                </a:schemeClr>
              </a:solidFill>
              <a:latin typeface="Colonna MT" panose="04020805060202030203" pitchFamily="82" charset="0"/>
            </a:endParaRPr>
          </a:p>
        </p:txBody>
      </p:sp>
      <p:sp>
        <p:nvSpPr>
          <p:cNvPr id="4" name="TextBox 3"/>
          <p:cNvSpPr txBox="1"/>
          <p:nvPr/>
        </p:nvSpPr>
        <p:spPr>
          <a:xfrm>
            <a:off x="685800" y="1143000"/>
            <a:ext cx="8153400" cy="5062924"/>
          </a:xfrm>
          <a:prstGeom prst="rect">
            <a:avLst/>
          </a:prstGeom>
          <a:noFill/>
        </p:spPr>
        <p:txBody>
          <a:bodyPr wrap="square" rtlCol="0">
            <a:spAutoFit/>
          </a:bodyPr>
          <a:lstStyle/>
          <a:p>
            <a:pPr marL="342900" indent="-342900">
              <a:buFont typeface="Arial" panose="020B0604020202020204" pitchFamily="34" charset="0"/>
              <a:buChar char="•"/>
            </a:pPr>
            <a:r>
              <a:rPr lang="en-US" sz="1900" dirty="0" smtClean="0">
                <a:solidFill>
                  <a:schemeClr val="tx2">
                    <a:lumMod val="75000"/>
                  </a:schemeClr>
                </a:solidFill>
                <a:latin typeface="Cambria" panose="02040503050406030204" pitchFamily="18" charset="0"/>
              </a:rPr>
              <a:t>MANAGEMENT BY OBJECTIVES (MBO) IS A SYSTEMATIC AND ORGANIZED APPROACH THAT ALLOWS MANAGEMENT TO FOCUS ON ACHIEVABLE GOALS AND TO ATTAIN THE BEST POSSIBLE RESULTS FROM AVAILABLE RESOURCES. </a:t>
            </a:r>
          </a:p>
          <a:p>
            <a:pPr marL="342900" indent="-342900">
              <a:buFont typeface="Arial" panose="020B0604020202020204" pitchFamily="34" charset="0"/>
              <a:buChar char="•"/>
            </a:pPr>
            <a:r>
              <a:rPr lang="en-US" sz="1900" dirty="0" smtClean="0">
                <a:solidFill>
                  <a:schemeClr val="tx2">
                    <a:lumMod val="75000"/>
                  </a:schemeClr>
                </a:solidFill>
                <a:latin typeface="Cambria" panose="02040503050406030204" pitchFamily="18" charset="0"/>
              </a:rPr>
              <a:t>IT AIMS TO INCREASE ORGANISATIONAL PERFORMANCE BY ALIGNING GOALS AND SUBORDINATE OBJECTIVES THROUGHOUT ORGANISATION.</a:t>
            </a:r>
          </a:p>
          <a:p>
            <a:pPr marL="342900" indent="-342900">
              <a:buFont typeface="Arial" panose="020B0604020202020204" pitchFamily="34" charset="0"/>
              <a:buChar char="•"/>
            </a:pPr>
            <a:r>
              <a:rPr lang="en-US" sz="1900" dirty="0" smtClean="0">
                <a:solidFill>
                  <a:schemeClr val="tx2">
                    <a:lumMod val="75000"/>
                  </a:schemeClr>
                </a:solidFill>
                <a:latin typeface="Cambria" panose="02040503050406030204" pitchFamily="18" charset="0"/>
              </a:rPr>
              <a:t>IDEALLY, EMPLOYEES GET STRONG INPUT TO IDENTIFY THEIR OBJECTIVES, TIMELINES FOR COMPLETION, ETC. </a:t>
            </a:r>
          </a:p>
          <a:p>
            <a:pPr marL="342900" indent="-342900">
              <a:buFont typeface="Arial" panose="020B0604020202020204" pitchFamily="34" charset="0"/>
              <a:buChar char="•"/>
            </a:pPr>
            <a:r>
              <a:rPr lang="en-US" sz="1900" dirty="0" smtClean="0">
                <a:solidFill>
                  <a:schemeClr val="tx2">
                    <a:lumMod val="75000"/>
                  </a:schemeClr>
                </a:solidFill>
                <a:latin typeface="Cambria" panose="02040503050406030204" pitchFamily="18" charset="0"/>
              </a:rPr>
              <a:t>MBO INCLUDES ONGOING TRACKING AND FEEDBACK IN THE PROCESS TO REACH OBJECTIVES.</a:t>
            </a:r>
          </a:p>
          <a:p>
            <a:pPr marL="342900" indent="-342900">
              <a:buFont typeface="Arial" panose="020B0604020202020204" pitchFamily="34" charset="0"/>
              <a:buChar char="•"/>
            </a:pPr>
            <a:r>
              <a:rPr lang="en-US" sz="1900" dirty="0" smtClean="0">
                <a:solidFill>
                  <a:schemeClr val="tx2">
                    <a:lumMod val="75000"/>
                  </a:schemeClr>
                </a:solidFill>
                <a:latin typeface="Cambria" panose="02040503050406030204" pitchFamily="18" charset="0"/>
              </a:rPr>
              <a:t>MANAGEMENT BY OBJECTIVES  WAS FIRST OUTLINED BY PETER DRUCKER IN 1954 IN HIS BOOK ‘THE PRACTICE OF MANAGEMENT’. IN THE 90S, PETER DRUCKER HIMSELF DECREASED THE SIGNIFICANCE OF THIS ORGANISATION METHOD, WHEN HE SAID: “IT’S JUST ANOTHER TOOL. IT IS NOT THE GREAT CURE FOR MANAGEMENT INEFFICIENCY…  MBO WORKS IF YOU KNOW THE OBJECTIVES, 90% OF THE TIME YOU DON’T”.</a:t>
            </a:r>
            <a:endParaRPr lang="en-US" sz="1900" dirty="0">
              <a:solidFill>
                <a:schemeClr val="tx2">
                  <a:lumMod val="75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531" y="381000"/>
            <a:ext cx="7773338" cy="1596177"/>
          </a:xfrm>
        </p:spPr>
        <p:txBody>
          <a:bodyPr/>
          <a:lstStyle/>
          <a:p>
            <a:r>
              <a:rPr lang="en-US" b="1" dirty="0" smtClean="0">
                <a:solidFill>
                  <a:schemeClr val="accent1">
                    <a:lumMod val="50000"/>
                  </a:schemeClr>
                </a:solidFill>
                <a:latin typeface="Colonna MT" panose="04020805060202030203" pitchFamily="82" charset="0"/>
              </a:rPr>
              <a:t>DEFINITION</a:t>
            </a:r>
            <a:endParaRPr lang="en-US" b="1" dirty="0">
              <a:solidFill>
                <a:schemeClr val="accent1">
                  <a:lumMod val="50000"/>
                </a:schemeClr>
              </a:solidFill>
              <a:latin typeface="Colonna MT" panose="04020805060202030203" pitchFamily="82" charset="0"/>
            </a:endParaRPr>
          </a:p>
        </p:txBody>
      </p:sp>
      <p:sp>
        <p:nvSpPr>
          <p:cNvPr id="3" name="TextBox 2"/>
          <p:cNvSpPr txBox="1"/>
          <p:nvPr/>
        </p:nvSpPr>
        <p:spPr>
          <a:xfrm>
            <a:off x="761530" y="1977177"/>
            <a:ext cx="8001469" cy="3323987"/>
          </a:xfrm>
          <a:prstGeom prst="rect">
            <a:avLst/>
          </a:prstGeom>
          <a:noFill/>
        </p:spPr>
        <p:txBody>
          <a:bodyPr wrap="square" rtlCol="0">
            <a:spAutoFit/>
          </a:bodyPr>
          <a:lstStyle/>
          <a:p>
            <a:pPr>
              <a:lnSpc>
                <a:spcPct val="150000"/>
              </a:lnSpc>
            </a:pPr>
            <a:r>
              <a:rPr lang="en-US" sz="2000" b="1" dirty="0" smtClean="0">
                <a:solidFill>
                  <a:schemeClr val="tx2">
                    <a:lumMod val="75000"/>
                  </a:schemeClr>
                </a:solidFill>
                <a:latin typeface="Cambria" panose="02040503050406030204" pitchFamily="18" charset="0"/>
              </a:rPr>
              <a:t>MANAGEMENT BY OBJECTIVES (MBO) </a:t>
            </a:r>
            <a:r>
              <a:rPr lang="en-US" sz="2000" dirty="0" smtClean="0">
                <a:solidFill>
                  <a:schemeClr val="tx2">
                    <a:lumMod val="75000"/>
                  </a:schemeClr>
                </a:solidFill>
                <a:latin typeface="Cambria" panose="02040503050406030204" pitchFamily="18" charset="0"/>
              </a:rPr>
              <a:t>CAN BE DEFINED AS A PROCESS WHEREBY THE EMPLOYEES AND THE SUPERIORS COME TOGETHER TO IDENTIFY COMMON GOALS, THE EMPLOYEES SET THEIR GOALS TO BE ACHIEVED, THE STANDARDS TO BE TAKEN AS THE CRITERIA FOR MEASUREMENT OF THEIR PERFORMANCE AND CONTRIBUTION AND DECIDING THE COURSE OF ACTION TO BE FOLLOWED.</a:t>
            </a:r>
            <a:endParaRPr lang="en-US" sz="2000" dirty="0">
              <a:solidFill>
                <a:schemeClr val="tx2">
                  <a:lumMod val="75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990601"/>
            <a:ext cx="7772870" cy="2819400"/>
          </a:xfrm>
        </p:spPr>
        <p:txBody>
          <a:bodyPr>
            <a:noAutofit/>
          </a:bodyPr>
          <a:lstStyle/>
          <a:p>
            <a:pPr marL="0" indent="0" algn="ctr">
              <a:lnSpc>
                <a:spcPct val="100000"/>
              </a:lnSpc>
              <a:buNone/>
            </a:pPr>
            <a:r>
              <a:rPr lang="en-US" sz="4800" dirty="0" smtClean="0">
                <a:solidFill>
                  <a:schemeClr val="accent1">
                    <a:lumMod val="50000"/>
                  </a:schemeClr>
                </a:solidFill>
                <a:latin typeface="Colonna MT" panose="04020805060202030203" pitchFamily="82" charset="0"/>
              </a:rPr>
              <a:t>NATURE </a:t>
            </a:r>
          </a:p>
          <a:p>
            <a:pPr marL="0" indent="0" algn="ctr">
              <a:lnSpc>
                <a:spcPct val="100000"/>
              </a:lnSpc>
              <a:buNone/>
            </a:pPr>
            <a:r>
              <a:rPr lang="en-US" sz="4800" dirty="0" smtClean="0">
                <a:solidFill>
                  <a:schemeClr val="accent1">
                    <a:lumMod val="50000"/>
                  </a:schemeClr>
                </a:solidFill>
                <a:latin typeface="Colonna MT" panose="04020805060202030203" pitchFamily="82" charset="0"/>
              </a:rPr>
              <a:t>OF </a:t>
            </a:r>
          </a:p>
          <a:p>
            <a:pPr marL="0" indent="0" algn="ctr">
              <a:lnSpc>
                <a:spcPct val="100000"/>
              </a:lnSpc>
              <a:buNone/>
            </a:pPr>
            <a:r>
              <a:rPr lang="en-US" sz="4800" dirty="0" smtClean="0">
                <a:solidFill>
                  <a:schemeClr val="accent1">
                    <a:lumMod val="50000"/>
                  </a:schemeClr>
                </a:solidFill>
                <a:latin typeface="Colonna MT" panose="04020805060202030203" pitchFamily="82" charset="0"/>
              </a:rPr>
              <a:t>BUSINESS</a:t>
            </a:r>
            <a:endParaRPr lang="en-US" sz="4800" dirty="0">
              <a:solidFill>
                <a:schemeClr val="accent1">
                  <a:lumMod val="50000"/>
                </a:schemeClr>
              </a:solidFill>
              <a:latin typeface="Colonna MT" panose="04020805060202030203" pitchFamily="82" charset="0"/>
            </a:endParaRPr>
          </a:p>
        </p:txBody>
      </p:sp>
      <p:sp>
        <p:nvSpPr>
          <p:cNvPr id="4" name="TextBox 3"/>
          <p:cNvSpPr txBox="1"/>
          <p:nvPr/>
        </p:nvSpPr>
        <p:spPr>
          <a:xfrm>
            <a:off x="6858000" y="5791200"/>
            <a:ext cx="1981905" cy="369332"/>
          </a:xfrm>
          <a:prstGeom prst="rect">
            <a:avLst/>
          </a:prstGeom>
          <a:noFill/>
        </p:spPr>
        <p:txBody>
          <a:bodyPr wrap="square" rtlCol="0">
            <a:spAutoFit/>
          </a:bodyPr>
          <a:lstStyle/>
          <a:p>
            <a:r>
              <a:rPr lang="en-US" dirty="0" smtClean="0">
                <a:solidFill>
                  <a:schemeClr val="tx2">
                    <a:lumMod val="50000"/>
                  </a:schemeClr>
                </a:solidFill>
              </a:rPr>
              <a:t>Nature of Business</a:t>
            </a:r>
            <a:endParaRPr lang="en-US" dirty="0">
              <a:solidFill>
                <a:schemeClr val="tx2">
                  <a:lumMod val="50000"/>
                </a:schemeClr>
              </a:solidFill>
            </a:endParaRPr>
          </a:p>
        </p:txBody>
      </p:sp>
    </p:spTree>
    <p:extLst>
      <p:ext uri="{BB962C8B-B14F-4D97-AF65-F5344CB8AC3E}">
        <p14:creationId xmlns:p14="http://schemas.microsoft.com/office/powerpoint/2010/main" val="134761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381001"/>
            <a:ext cx="7773338" cy="1143000"/>
          </a:xfrm>
        </p:spPr>
        <p:txBody>
          <a:bodyPr/>
          <a:lstStyle/>
          <a:p>
            <a:r>
              <a:rPr lang="en-US" b="1" dirty="0" smtClean="0">
                <a:solidFill>
                  <a:schemeClr val="accent1">
                    <a:lumMod val="50000"/>
                  </a:schemeClr>
                </a:solidFill>
                <a:latin typeface="Colonna MT" panose="04020805060202030203" pitchFamily="82" charset="0"/>
              </a:rPr>
              <a:t>MAIN CONCEPT</a:t>
            </a:r>
            <a:endParaRPr lang="en-US" b="1" dirty="0">
              <a:solidFill>
                <a:schemeClr val="accent1">
                  <a:lumMod val="50000"/>
                </a:schemeClr>
              </a:solidFill>
              <a:latin typeface="Colonna MT" panose="04020805060202030203" pitchFamily="82" charset="0"/>
            </a:endParaRPr>
          </a:p>
        </p:txBody>
      </p:sp>
      <p:sp>
        <p:nvSpPr>
          <p:cNvPr id="3" name="TextBox 2"/>
          <p:cNvSpPr txBox="1"/>
          <p:nvPr/>
        </p:nvSpPr>
        <p:spPr>
          <a:xfrm>
            <a:off x="670583" y="1661654"/>
            <a:ext cx="7773338" cy="3170099"/>
          </a:xfrm>
          <a:prstGeom prst="rect">
            <a:avLst/>
          </a:prstGeom>
          <a:noFill/>
        </p:spPr>
        <p:txBody>
          <a:bodyPr wrap="square" rtlCol="0">
            <a:spAutoFit/>
          </a:bodyPr>
          <a:lstStyle/>
          <a:p>
            <a:pPr marL="342900" indent="-342900">
              <a:buFont typeface="Wingdings" panose="05000000000000000000" pitchFamily="2" charset="2"/>
              <a:buChar char="q"/>
            </a:pPr>
            <a:r>
              <a:rPr lang="en-US" sz="2000" dirty="0" smtClean="0">
                <a:solidFill>
                  <a:schemeClr val="tx2">
                    <a:lumMod val="75000"/>
                  </a:schemeClr>
                </a:solidFill>
                <a:latin typeface="Cambria" panose="02040503050406030204" pitchFamily="18" charset="0"/>
              </a:rPr>
              <a:t>THE PRINCIPLE BEHIND MANAGEMENT BY OBJECTIVES (MBO) IS TO MAKE SURE THAT EVERYBODY WITHIN THE ORGANISATION HAS A CLEAR UNDERSTANDING OF THE AIMS, OR OBJECTIVES , OF THAT ORGANISATION AS WELL AS AWARENESS OF THEIR OWN ROLES AND RESPONSIBILITIES IN ACHIEVING THOSE AIMS.</a:t>
            </a:r>
          </a:p>
          <a:p>
            <a:endParaRPr lang="en-US" sz="2000" dirty="0">
              <a:solidFill>
                <a:schemeClr val="tx2">
                  <a:lumMod val="75000"/>
                </a:schemeClr>
              </a:solidFill>
              <a:latin typeface="Cambria" panose="02040503050406030204" pitchFamily="18" charset="0"/>
            </a:endParaRPr>
          </a:p>
          <a:p>
            <a:pPr marL="342900" indent="-342900">
              <a:buFont typeface="Wingdings" panose="05000000000000000000" pitchFamily="2" charset="2"/>
              <a:buChar char="q"/>
            </a:pPr>
            <a:r>
              <a:rPr lang="en-US" sz="2000" dirty="0" smtClean="0">
                <a:solidFill>
                  <a:schemeClr val="tx2">
                    <a:lumMod val="75000"/>
                  </a:schemeClr>
                </a:solidFill>
                <a:latin typeface="Cambria" panose="02040503050406030204" pitchFamily="18" charset="0"/>
              </a:rPr>
              <a:t>THE COMPLETE MBO SYSTEM IS TO GET MANAGERS AND EMPOWERED EMPLOYEES ACTING TO IMPLEMENT AND ACHIEVE THEIR PLANS, WHICH AUTOMATICALLY ACHIEVE THOSE OF THE ORGANISATION.</a:t>
            </a:r>
            <a:endParaRPr lang="en-US" sz="2000" dirty="0">
              <a:solidFill>
                <a:schemeClr val="tx2">
                  <a:lumMod val="75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704671"/>
            <a:ext cx="8305800" cy="1200329"/>
          </a:xfrm>
          <a:prstGeom prst="rect">
            <a:avLst/>
          </a:prstGeom>
          <a:noFill/>
        </p:spPr>
        <p:txBody>
          <a:bodyPr wrap="square" rtlCol="0">
            <a:spAutoFit/>
          </a:bodyPr>
          <a:lstStyle/>
          <a:p>
            <a:r>
              <a:rPr lang="en-US" sz="3600" b="1" dirty="0" smtClean="0">
                <a:solidFill>
                  <a:schemeClr val="bg2">
                    <a:lumMod val="50000"/>
                  </a:schemeClr>
                </a:solidFill>
                <a:latin typeface="Colonna MT" panose="04020805060202030203" pitchFamily="82" charset="0"/>
              </a:rPr>
              <a:t>MANAGEMENT BY OBJECTIVES PRONCIPLES</a:t>
            </a:r>
            <a:endParaRPr lang="en-US" sz="3600" b="1" dirty="0">
              <a:solidFill>
                <a:schemeClr val="bg2">
                  <a:lumMod val="50000"/>
                </a:schemeClr>
              </a:solidFill>
              <a:latin typeface="Colonna MT" panose="04020805060202030203" pitchFamily="82" charset="0"/>
            </a:endParaRPr>
          </a:p>
        </p:txBody>
      </p:sp>
      <p:sp>
        <p:nvSpPr>
          <p:cNvPr id="5" name="TextBox 4"/>
          <p:cNvSpPr txBox="1"/>
          <p:nvPr/>
        </p:nvSpPr>
        <p:spPr>
          <a:xfrm>
            <a:off x="457200" y="2097024"/>
            <a:ext cx="8229600"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tx2">
                    <a:lumMod val="50000"/>
                  </a:schemeClr>
                </a:solidFill>
                <a:latin typeface="Cambria" panose="02040503050406030204" pitchFamily="18" charset="0"/>
              </a:rPr>
              <a:t>CASCADING OF ORGANISATIONAL VISION, GOALS AND OBJECTIVES</a:t>
            </a:r>
          </a:p>
          <a:p>
            <a:pPr marL="342900" indent="-342900">
              <a:buFont typeface="Arial" panose="020B0604020202020204" pitchFamily="34" charset="0"/>
              <a:buChar char="•"/>
            </a:pPr>
            <a:endParaRPr lang="en-US" sz="2000" dirty="0">
              <a:solidFill>
                <a:schemeClr val="tx2">
                  <a:lumMod val="50000"/>
                </a:schemeClr>
              </a:solidFill>
              <a:latin typeface="Cambria" panose="02040503050406030204" pitchFamily="18" charset="0"/>
            </a:endParaRPr>
          </a:p>
          <a:p>
            <a:pPr marL="342900" indent="-342900">
              <a:buFont typeface="Arial" panose="020B0604020202020204" pitchFamily="34" charset="0"/>
              <a:buChar char="•"/>
            </a:pPr>
            <a:r>
              <a:rPr lang="en-US" sz="2000" dirty="0" smtClean="0">
                <a:solidFill>
                  <a:schemeClr val="tx2">
                    <a:lumMod val="50000"/>
                  </a:schemeClr>
                </a:solidFill>
                <a:latin typeface="Cambria" panose="02040503050406030204" pitchFamily="18" charset="0"/>
              </a:rPr>
              <a:t>SPECIFIC OBJECTIVES FOR EACH MEMBER</a:t>
            </a:r>
          </a:p>
          <a:p>
            <a:pPr marL="342900" indent="-342900">
              <a:buFont typeface="Arial" panose="020B0604020202020204" pitchFamily="34" charset="0"/>
              <a:buChar char="•"/>
            </a:pPr>
            <a:endParaRPr lang="en-US" sz="2000" dirty="0">
              <a:solidFill>
                <a:schemeClr val="tx2">
                  <a:lumMod val="50000"/>
                </a:schemeClr>
              </a:solidFill>
              <a:latin typeface="Cambria" panose="02040503050406030204" pitchFamily="18" charset="0"/>
            </a:endParaRPr>
          </a:p>
          <a:p>
            <a:pPr marL="342900" indent="-342900">
              <a:buFont typeface="Arial" panose="020B0604020202020204" pitchFamily="34" charset="0"/>
              <a:buChar char="•"/>
            </a:pPr>
            <a:r>
              <a:rPr lang="en-US" sz="2000" dirty="0" smtClean="0">
                <a:solidFill>
                  <a:schemeClr val="tx2">
                    <a:lumMod val="50000"/>
                  </a:schemeClr>
                </a:solidFill>
                <a:latin typeface="Cambria" panose="02040503050406030204" pitchFamily="18" charset="0"/>
              </a:rPr>
              <a:t>PARTICIPATIVE DECISION MAKING</a:t>
            </a:r>
          </a:p>
          <a:p>
            <a:pPr marL="342900" indent="-342900">
              <a:buFont typeface="Arial" panose="020B0604020202020204" pitchFamily="34" charset="0"/>
              <a:buChar char="•"/>
            </a:pPr>
            <a:endParaRPr lang="en-US" sz="2000" dirty="0" smtClean="0">
              <a:solidFill>
                <a:schemeClr val="tx2">
                  <a:lumMod val="75000"/>
                </a:schemeClr>
              </a:solidFill>
              <a:latin typeface="Cambria" panose="02040503050406030204" pitchFamily="18" charset="0"/>
            </a:endParaRPr>
          </a:p>
          <a:p>
            <a:pPr marL="342900" indent="-342900">
              <a:buFont typeface="Arial" panose="020B0604020202020204" pitchFamily="34" charset="0"/>
              <a:buChar char="•"/>
            </a:pPr>
            <a:r>
              <a:rPr lang="en-US" sz="2000" dirty="0" smtClean="0">
                <a:solidFill>
                  <a:schemeClr val="tx2">
                    <a:lumMod val="75000"/>
                  </a:schemeClr>
                </a:solidFill>
                <a:latin typeface="Cambria" panose="02040503050406030204" pitchFamily="18" charset="0"/>
              </a:rPr>
              <a:t>EXPLICIT TIME PERIOD </a:t>
            </a:r>
          </a:p>
          <a:p>
            <a:pPr marL="342900" indent="-342900">
              <a:buFont typeface="Arial" panose="020B0604020202020204" pitchFamily="34" charset="0"/>
              <a:buChar char="•"/>
            </a:pPr>
            <a:endParaRPr lang="en-US" sz="2000" dirty="0">
              <a:solidFill>
                <a:schemeClr val="tx2">
                  <a:lumMod val="75000"/>
                </a:schemeClr>
              </a:solidFill>
              <a:latin typeface="Cambria" panose="02040503050406030204" pitchFamily="18" charset="0"/>
            </a:endParaRPr>
          </a:p>
          <a:p>
            <a:pPr marL="342900" indent="-342900">
              <a:buFont typeface="Arial" panose="020B0604020202020204" pitchFamily="34" charset="0"/>
              <a:buChar char="•"/>
            </a:pPr>
            <a:r>
              <a:rPr lang="en-US" sz="2000" dirty="0" smtClean="0">
                <a:solidFill>
                  <a:schemeClr val="tx2">
                    <a:lumMod val="75000"/>
                  </a:schemeClr>
                </a:solidFill>
                <a:latin typeface="Cambria" panose="02040503050406030204" pitchFamily="18" charset="0"/>
              </a:rPr>
              <a:t>PERFORMANCE EVALUATION AND FEEDBACK</a:t>
            </a:r>
            <a:endParaRPr lang="en-US" sz="2000" dirty="0">
              <a:solidFill>
                <a:schemeClr val="tx2">
                  <a:lumMod val="75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8229600" cy="1200329"/>
          </a:xfrm>
          <a:prstGeom prst="rect">
            <a:avLst/>
          </a:prstGeom>
          <a:noFill/>
        </p:spPr>
        <p:txBody>
          <a:bodyPr wrap="square" rtlCol="0">
            <a:spAutoFit/>
          </a:bodyPr>
          <a:lstStyle/>
          <a:p>
            <a:r>
              <a:rPr lang="en-US" sz="3600" b="1" dirty="0" smtClean="0">
                <a:solidFill>
                  <a:schemeClr val="bg2">
                    <a:lumMod val="50000"/>
                  </a:schemeClr>
                </a:solidFill>
                <a:latin typeface="Colonna MT" panose="04020805060202030203" pitchFamily="82" charset="0"/>
              </a:rPr>
              <a:t>MBO STRATEGY: </a:t>
            </a:r>
          </a:p>
          <a:p>
            <a:r>
              <a:rPr lang="en-US" sz="3600" b="1" dirty="0" smtClean="0">
                <a:solidFill>
                  <a:schemeClr val="bg2">
                    <a:lumMod val="50000"/>
                  </a:schemeClr>
                </a:solidFill>
                <a:latin typeface="Colonna MT" panose="04020805060202030203" pitchFamily="82" charset="0"/>
              </a:rPr>
              <a:t>THE THREE BASIC PARTS</a:t>
            </a:r>
            <a:endParaRPr lang="en-US" sz="3600" b="1" dirty="0">
              <a:solidFill>
                <a:schemeClr val="bg2">
                  <a:lumMod val="50000"/>
                </a:schemeClr>
              </a:solidFill>
              <a:latin typeface="Colonna MT" panose="04020805060202030203" pitchFamily="82" charset="0"/>
            </a:endParaRPr>
          </a:p>
        </p:txBody>
      </p:sp>
      <p:sp>
        <p:nvSpPr>
          <p:cNvPr id="3" name="TextBox 2"/>
          <p:cNvSpPr txBox="1"/>
          <p:nvPr/>
        </p:nvSpPr>
        <p:spPr>
          <a:xfrm>
            <a:off x="533400" y="2133600"/>
            <a:ext cx="7772400" cy="3139321"/>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solidFill>
                  <a:schemeClr val="tx2">
                    <a:lumMod val="75000"/>
                  </a:schemeClr>
                </a:solidFill>
                <a:latin typeface="Cambria" panose="02040503050406030204" pitchFamily="18" charset="0"/>
              </a:rPr>
              <a:t>ALL INDIVIDUALS WITHIN AN ORGANISATION ARE ASSIGNED A SPECIAL SET OF OBJECTIVES THAT THEY TRY TO REACH DURING A NORMAL OPERATING PERIOD. THESE OBJECTIVES ARE MUTUALLY SET AND AGREED UPON BY INDIVIDUALS AND THEIR MANAGERS.</a:t>
            </a:r>
          </a:p>
          <a:p>
            <a:pPr marL="285750" indent="-285750">
              <a:buFont typeface="Wingdings" panose="05000000000000000000" pitchFamily="2" charset="2"/>
              <a:buChar char="v"/>
            </a:pPr>
            <a:endParaRPr lang="en-US" dirty="0">
              <a:solidFill>
                <a:schemeClr val="tx2">
                  <a:lumMod val="75000"/>
                </a:schemeClr>
              </a:solidFill>
              <a:latin typeface="Cambria" panose="02040503050406030204" pitchFamily="18" charset="0"/>
            </a:endParaRPr>
          </a:p>
          <a:p>
            <a:pPr marL="285750" indent="-285750">
              <a:buFont typeface="Wingdings" panose="05000000000000000000" pitchFamily="2" charset="2"/>
              <a:buChar char="v"/>
            </a:pPr>
            <a:r>
              <a:rPr lang="en-US" dirty="0" smtClean="0">
                <a:solidFill>
                  <a:schemeClr val="tx2">
                    <a:lumMod val="75000"/>
                  </a:schemeClr>
                </a:solidFill>
                <a:latin typeface="Cambria" panose="02040503050406030204" pitchFamily="18" charset="0"/>
              </a:rPr>
              <a:t>PERFORMANCE REVIEWS ARE CONDUCTED PERIODICALLY TO DETERMINE HOW CLOSE INDIVIDUALS ARE TO ATTAINING THEIR OBJECTIVES.</a:t>
            </a:r>
          </a:p>
          <a:p>
            <a:pPr marL="285750" indent="-285750">
              <a:buFont typeface="Wingdings" panose="05000000000000000000" pitchFamily="2" charset="2"/>
              <a:buChar char="v"/>
            </a:pPr>
            <a:endParaRPr lang="en-US" dirty="0">
              <a:solidFill>
                <a:schemeClr val="tx2">
                  <a:lumMod val="75000"/>
                </a:schemeClr>
              </a:solidFill>
              <a:latin typeface="Cambria" panose="02040503050406030204" pitchFamily="18" charset="0"/>
            </a:endParaRPr>
          </a:p>
          <a:p>
            <a:pPr marL="285750" indent="-285750">
              <a:buFont typeface="Wingdings" panose="05000000000000000000" pitchFamily="2" charset="2"/>
              <a:buChar char="v"/>
            </a:pPr>
            <a:r>
              <a:rPr lang="en-US" dirty="0" smtClean="0">
                <a:solidFill>
                  <a:schemeClr val="tx2">
                    <a:lumMod val="75000"/>
                  </a:schemeClr>
                </a:solidFill>
                <a:latin typeface="Cambria" panose="02040503050406030204" pitchFamily="18" charset="0"/>
              </a:rPr>
              <a:t>REWARDS ARE GIVEN TO INDIVIDUALS ON THE BASIS OF HOW CLOSE THEY COME TO REACHING THEIR GOALS.</a:t>
            </a:r>
            <a:endParaRPr lang="en-US" dirty="0">
              <a:solidFill>
                <a:schemeClr val="tx2">
                  <a:lumMod val="75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28600"/>
            <a:ext cx="7773338" cy="1986095"/>
          </a:xfrm>
        </p:spPr>
        <p:txBody>
          <a:bodyPr/>
          <a:lstStyle/>
          <a:p>
            <a:r>
              <a:rPr lang="en-US" b="1" dirty="0" smtClean="0">
                <a:solidFill>
                  <a:schemeClr val="accent1">
                    <a:lumMod val="50000"/>
                  </a:schemeClr>
                </a:solidFill>
                <a:latin typeface="Colonna MT" panose="04020805060202030203" pitchFamily="82" charset="0"/>
              </a:rPr>
              <a:t>MBO PROCESS</a:t>
            </a:r>
            <a:endParaRPr lang="en-US" b="1" dirty="0">
              <a:solidFill>
                <a:schemeClr val="accent1">
                  <a:lumMod val="50000"/>
                </a:schemeClr>
              </a:solidFill>
              <a:latin typeface="Colonna MT" panose="04020805060202030203" pitchFamily="82" charset="0"/>
            </a:endParaRPr>
          </a:p>
        </p:txBody>
      </p:sp>
      <p:pic>
        <p:nvPicPr>
          <p:cNvPr id="10242" name="Picture 2"/>
          <p:cNvPicPr>
            <a:picLocks noGrp="1" noChangeAspect="1" noChangeArrowheads="1"/>
          </p:cNvPicPr>
          <p:nvPr>
            <p:ph sz="quarter" idx="13"/>
          </p:nvPr>
        </p:nvPicPr>
        <p:blipFill>
          <a:blip r:embed="rId2"/>
          <a:srcRect/>
          <a:stretch>
            <a:fillRect/>
          </a:stretch>
        </p:blipFill>
        <p:spPr bwMode="auto">
          <a:xfrm>
            <a:off x="457200" y="1447800"/>
            <a:ext cx="82296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762000"/>
            <a:ext cx="7772870" cy="5714999"/>
          </a:xfrm>
        </p:spPr>
        <p:txBody>
          <a:bodyPr>
            <a:normAutofit lnSpcReduction="10000"/>
          </a:bodyPr>
          <a:lstStyle/>
          <a:p>
            <a:pPr algn="just"/>
            <a:r>
              <a:rPr lang="en-US" b="1" dirty="0" smtClean="0">
                <a:solidFill>
                  <a:schemeClr val="tx2">
                    <a:lumMod val="50000"/>
                  </a:schemeClr>
                </a:solidFill>
                <a:latin typeface="Cambria" panose="02040503050406030204" pitchFamily="18" charset="0"/>
              </a:rPr>
              <a:t>Setting Objectives/ Collectively fixing objectives:</a:t>
            </a:r>
            <a:r>
              <a:rPr lang="en-US" dirty="0" smtClean="0">
                <a:solidFill>
                  <a:schemeClr val="tx2">
                    <a:lumMod val="50000"/>
                  </a:schemeClr>
                </a:solidFill>
                <a:latin typeface="Cambria" panose="02040503050406030204" pitchFamily="18" charset="0"/>
              </a:rPr>
              <a:t> The first phase in the MBO process is the defining and clarification of the organizational objectives. Overall goals for the firm set, after which goals for the departments are decided. After that objectives are set for individual workers. At all level, objectives are decided jointly by the superior and subordinate.</a:t>
            </a:r>
          </a:p>
          <a:p>
            <a:pPr algn="just"/>
            <a:endParaRPr lang="en-US" dirty="0" smtClean="0">
              <a:solidFill>
                <a:schemeClr val="tx2">
                  <a:lumMod val="50000"/>
                </a:schemeClr>
              </a:solidFill>
              <a:latin typeface="Cambria" panose="02040503050406030204" pitchFamily="18" charset="0"/>
            </a:endParaRPr>
          </a:p>
          <a:p>
            <a:pPr algn="just"/>
            <a:r>
              <a:rPr lang="en-US" b="1" dirty="0">
                <a:solidFill>
                  <a:schemeClr val="tx2">
                    <a:lumMod val="50000"/>
                  </a:schemeClr>
                </a:solidFill>
                <a:latin typeface="Cambria" panose="02040503050406030204" pitchFamily="18" charset="0"/>
              </a:rPr>
              <a:t>Developing Action Plans/Collectively making a plan:</a:t>
            </a:r>
            <a:r>
              <a:rPr lang="en-US" dirty="0">
                <a:solidFill>
                  <a:schemeClr val="tx2">
                    <a:lumMod val="50000"/>
                  </a:schemeClr>
                </a:solidFill>
                <a:latin typeface="Cambria" panose="02040503050406030204" pitchFamily="18" charset="0"/>
              </a:rPr>
              <a:t> After setting the objectives anticipatively, managers at each level develop plans that incorporate objectives established in step 1. Higher managers are responsible for ensuring that their direct assistants’ plans complement one another and do not work at cross-purposes.</a:t>
            </a:r>
          </a:p>
          <a:p>
            <a:pPr algn="just">
              <a:buNone/>
            </a:pP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609600"/>
            <a:ext cx="7772870" cy="5562599"/>
          </a:xfrm>
        </p:spPr>
        <p:txBody>
          <a:bodyPr>
            <a:normAutofit lnSpcReduction="10000"/>
          </a:bodyPr>
          <a:lstStyle/>
          <a:p>
            <a:pPr algn="just"/>
            <a:r>
              <a:rPr lang="en-US" b="1" dirty="0" smtClean="0">
                <a:solidFill>
                  <a:schemeClr val="tx2">
                    <a:lumMod val="50000"/>
                  </a:schemeClr>
                </a:solidFill>
                <a:latin typeface="Cambria" panose="02040503050406030204" pitchFamily="18" charset="0"/>
              </a:rPr>
              <a:t>Periodic Review:</a:t>
            </a:r>
            <a:r>
              <a:rPr lang="en-US" dirty="0" smtClean="0">
                <a:solidFill>
                  <a:schemeClr val="tx2">
                    <a:lumMod val="50000"/>
                  </a:schemeClr>
                </a:solidFill>
                <a:latin typeface="Cambria" panose="02040503050406030204" pitchFamily="18" charset="0"/>
              </a:rPr>
              <a:t> At regular intervals, objectives are reviewed to assess their progress. Problems are detected and corrected. Periodic checkups give managers an excellent opportunity to give their subordinates needed and appreciated feedback.</a:t>
            </a:r>
          </a:p>
          <a:p>
            <a:pPr algn="just"/>
            <a:endParaRPr lang="en-US" dirty="0" smtClean="0">
              <a:solidFill>
                <a:schemeClr val="tx2">
                  <a:lumMod val="50000"/>
                </a:schemeClr>
              </a:solidFill>
              <a:latin typeface="Cambria" panose="02040503050406030204" pitchFamily="18" charset="0"/>
            </a:endParaRPr>
          </a:p>
          <a:p>
            <a:pPr algn="just"/>
            <a:r>
              <a:rPr lang="en-US" b="1" dirty="0">
                <a:solidFill>
                  <a:schemeClr val="tx2">
                    <a:lumMod val="50000"/>
                  </a:schemeClr>
                </a:solidFill>
                <a:latin typeface="Cambria" panose="02040503050406030204" pitchFamily="18" charset="0"/>
              </a:rPr>
              <a:t>Performance Appraisal/Collectively monitoring Performance:</a:t>
            </a:r>
            <a:r>
              <a:rPr lang="en-US" dirty="0">
                <a:solidFill>
                  <a:schemeClr val="tx2">
                    <a:lumMod val="50000"/>
                  </a:schemeClr>
                </a:solidFill>
                <a:latin typeface="Cambria" panose="02040503050406030204" pitchFamily="18" charset="0"/>
              </a:rPr>
              <a:t> At the end of one complete cycle of MBO, one year after the original goals were set, final performance is matched with the previously agreed- upon objectives. MBO emphasizes results, not personalities or excuses. The control phase of MBO cycle is completed when success is rewarded with promotions, merit pay, or other suitable benefits and when failure is noted for future corrective </a:t>
            </a:r>
            <a:r>
              <a:rPr lang="en-US" dirty="0" smtClean="0">
                <a:solidFill>
                  <a:schemeClr val="tx2">
                    <a:lumMod val="50000"/>
                  </a:schemeClr>
                </a:solidFill>
                <a:latin typeface="Cambria" panose="02040503050406030204" pitchFamily="18" charset="0"/>
              </a:rPr>
              <a:t>action.</a:t>
            </a:r>
            <a:endParaRPr lang="en-US" dirty="0">
              <a:solidFill>
                <a:schemeClr val="tx2">
                  <a:lumMod val="50000"/>
                </a:schemeClr>
              </a:solidFill>
              <a:latin typeface="Cambria" panose="02040503050406030204" pitchFamily="18" charset="0"/>
            </a:endParaRPr>
          </a:p>
          <a:p>
            <a:pPr algn="just"/>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solidFill>
                  <a:schemeClr val="accent1">
                    <a:lumMod val="50000"/>
                  </a:schemeClr>
                </a:solidFill>
                <a:latin typeface="Colonna MT" panose="04020805060202030203" pitchFamily="82" charset="0"/>
              </a:rPr>
              <a:t>Advantages of MBO</a:t>
            </a:r>
            <a:endParaRPr lang="en-US" b="1" dirty="0">
              <a:solidFill>
                <a:schemeClr val="accent1">
                  <a:lumMod val="50000"/>
                </a:schemeClr>
              </a:solidFill>
              <a:latin typeface="Colonna MT" panose="04020805060202030203" pitchFamily="82" charset="0"/>
            </a:endParaRPr>
          </a:p>
        </p:txBody>
      </p:sp>
      <p:sp>
        <p:nvSpPr>
          <p:cNvPr id="3" name="Content Placeholder 2"/>
          <p:cNvSpPr>
            <a:spLocks noGrp="1"/>
          </p:cNvSpPr>
          <p:nvPr>
            <p:ph sz="quarter" idx="13"/>
          </p:nvPr>
        </p:nvSpPr>
        <p:spPr>
          <a:xfrm>
            <a:off x="457200" y="1295400"/>
            <a:ext cx="8229600" cy="4830763"/>
          </a:xfrm>
        </p:spPr>
        <p:txBody>
          <a:bodyPr>
            <a:normAutofit/>
          </a:bodyPr>
          <a:lstStyle/>
          <a:p>
            <a:r>
              <a:rPr lang="en-US" dirty="0" smtClean="0">
                <a:solidFill>
                  <a:schemeClr val="tx2">
                    <a:lumMod val="50000"/>
                  </a:schemeClr>
                </a:solidFill>
                <a:latin typeface="Cambria" panose="02040503050406030204" pitchFamily="18" charset="0"/>
              </a:rPr>
              <a:t>Means of planning and control</a:t>
            </a:r>
          </a:p>
          <a:p>
            <a:r>
              <a:rPr lang="en-US" dirty="0" smtClean="0">
                <a:solidFill>
                  <a:schemeClr val="tx2">
                    <a:lumMod val="50000"/>
                  </a:schemeClr>
                </a:solidFill>
                <a:latin typeface="Cambria" panose="02040503050406030204" pitchFamily="18" charset="0"/>
              </a:rPr>
              <a:t>Superior and subordinate both set the goals together</a:t>
            </a:r>
          </a:p>
          <a:p>
            <a:r>
              <a:rPr lang="en-US" dirty="0" smtClean="0">
                <a:solidFill>
                  <a:schemeClr val="tx2">
                    <a:lumMod val="50000"/>
                  </a:schemeClr>
                </a:solidFill>
                <a:latin typeface="Cambria" panose="02040503050406030204" pitchFamily="18" charset="0"/>
              </a:rPr>
              <a:t>The means to achieve the goal is discussed</a:t>
            </a:r>
          </a:p>
          <a:p>
            <a:r>
              <a:rPr lang="en-US" dirty="0" smtClean="0">
                <a:solidFill>
                  <a:schemeClr val="tx2">
                    <a:lumMod val="50000"/>
                  </a:schemeClr>
                </a:solidFill>
                <a:latin typeface="Cambria" panose="02040503050406030204" pitchFamily="18" charset="0"/>
              </a:rPr>
              <a:t>MBO aids in structural changes wherever it seems necessary and transforms the structure for good</a:t>
            </a:r>
          </a:p>
          <a:p>
            <a:r>
              <a:rPr lang="en-US" dirty="0" smtClean="0">
                <a:solidFill>
                  <a:schemeClr val="tx2">
                    <a:lumMod val="50000"/>
                  </a:schemeClr>
                </a:solidFill>
                <a:latin typeface="Cambria" panose="02040503050406030204" pitchFamily="18" charset="0"/>
              </a:rPr>
              <a:t>MBO is used by managers to measure the progress of their staff</a:t>
            </a:r>
          </a:p>
          <a:p>
            <a:r>
              <a:rPr lang="en-US" dirty="0" smtClean="0">
                <a:solidFill>
                  <a:schemeClr val="tx2">
                    <a:lumMod val="50000"/>
                  </a:schemeClr>
                </a:solidFill>
                <a:latin typeface="Cambria" panose="02040503050406030204" pitchFamily="18" charset="0"/>
              </a:rPr>
              <a:t>Periodic appraisal of performance are made to see if progress towards the objectives is made.</a:t>
            </a: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862" y="228600"/>
            <a:ext cx="7773338" cy="1596177"/>
          </a:xfrm>
        </p:spPr>
        <p:txBody>
          <a:bodyPr/>
          <a:lstStyle/>
          <a:p>
            <a:r>
              <a:rPr lang="en-US" b="1" dirty="0" smtClean="0">
                <a:solidFill>
                  <a:schemeClr val="accent1">
                    <a:lumMod val="50000"/>
                  </a:schemeClr>
                </a:solidFill>
                <a:latin typeface="Colonna MT" panose="04020805060202030203" pitchFamily="82" charset="0"/>
              </a:rPr>
              <a:t>Disadvantages of MBO</a:t>
            </a:r>
            <a:endParaRPr lang="en-US" b="1" dirty="0">
              <a:solidFill>
                <a:schemeClr val="accent1">
                  <a:lumMod val="50000"/>
                </a:schemeClr>
              </a:solidFill>
              <a:latin typeface="Colonna MT" panose="04020805060202030203" pitchFamily="82" charset="0"/>
            </a:endParaRPr>
          </a:p>
        </p:txBody>
      </p:sp>
      <p:sp>
        <p:nvSpPr>
          <p:cNvPr id="3" name="Content Placeholder 2"/>
          <p:cNvSpPr>
            <a:spLocks noGrp="1"/>
          </p:cNvSpPr>
          <p:nvPr>
            <p:ph sz="quarter" idx="13"/>
          </p:nvPr>
        </p:nvSpPr>
        <p:spPr>
          <a:xfrm>
            <a:off x="685330" y="1524001"/>
            <a:ext cx="7772870" cy="4267200"/>
          </a:xfrm>
        </p:spPr>
        <p:txBody>
          <a:bodyPr/>
          <a:lstStyle/>
          <a:p>
            <a:r>
              <a:rPr lang="en-US" dirty="0" smtClean="0">
                <a:solidFill>
                  <a:schemeClr val="tx2">
                    <a:lumMod val="50000"/>
                  </a:schemeClr>
                </a:solidFill>
                <a:latin typeface="Cambria" panose="02040503050406030204" pitchFamily="18" charset="0"/>
              </a:rPr>
              <a:t>Subordinate feels uncomfortable</a:t>
            </a:r>
          </a:p>
          <a:p>
            <a:r>
              <a:rPr lang="en-US" dirty="0" smtClean="0">
                <a:solidFill>
                  <a:schemeClr val="tx2">
                    <a:lumMod val="50000"/>
                  </a:schemeClr>
                </a:solidFill>
                <a:latin typeface="Cambria" panose="02040503050406030204" pitchFamily="18" charset="0"/>
              </a:rPr>
              <a:t>Too much multi-tasking</a:t>
            </a:r>
          </a:p>
          <a:p>
            <a:r>
              <a:rPr lang="en-US" dirty="0" smtClean="0">
                <a:solidFill>
                  <a:schemeClr val="tx2">
                    <a:lumMod val="50000"/>
                  </a:schemeClr>
                </a:solidFill>
                <a:latin typeface="Cambria" panose="02040503050406030204" pitchFamily="18" charset="0"/>
              </a:rPr>
              <a:t>More administrative paper work</a:t>
            </a:r>
          </a:p>
          <a:p>
            <a:r>
              <a:rPr lang="en-US" dirty="0" smtClean="0">
                <a:solidFill>
                  <a:schemeClr val="tx2">
                    <a:lumMod val="50000"/>
                  </a:schemeClr>
                </a:solidFill>
                <a:latin typeface="Cambria" panose="02040503050406030204" pitchFamily="18" charset="0"/>
              </a:rPr>
              <a:t>Managers pursue goals at any cost</a:t>
            </a:r>
          </a:p>
          <a:p>
            <a:r>
              <a:rPr lang="en-US" dirty="0" smtClean="0">
                <a:solidFill>
                  <a:schemeClr val="tx2">
                    <a:lumMod val="50000"/>
                  </a:schemeClr>
                </a:solidFill>
                <a:latin typeface="Cambria" panose="02040503050406030204" pitchFamily="18" charset="0"/>
              </a:rPr>
              <a:t>Difficulty of setting high, yet realistic goals</a:t>
            </a: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b="1" dirty="0" smtClean="0">
                <a:solidFill>
                  <a:schemeClr val="accent1">
                    <a:lumMod val="50000"/>
                  </a:schemeClr>
                </a:solidFill>
                <a:effectLst>
                  <a:outerShdw blurRad="38100" dist="38100" dir="2700000" algn="tl">
                    <a:srgbClr val="000000">
                      <a:alpha val="43137"/>
                    </a:srgbClr>
                  </a:outerShdw>
                </a:effectLst>
                <a:latin typeface="Colonna MT" panose="04020805060202030203" pitchFamily="82" charset="0"/>
              </a:rPr>
              <a:t>THE NATURE OF BUSINESS</a:t>
            </a:r>
            <a:endParaRPr lang="en-US" b="1" dirty="0">
              <a:solidFill>
                <a:schemeClr val="accent1">
                  <a:lumMod val="50000"/>
                </a:schemeClr>
              </a:solidFill>
              <a:effectLst>
                <a:outerShdw blurRad="38100" dist="38100" dir="2700000" algn="tl">
                  <a:srgbClr val="000000">
                    <a:alpha val="43137"/>
                  </a:srgbClr>
                </a:outerShdw>
              </a:effectLst>
              <a:latin typeface="Colonna MT" panose="04020805060202030203" pitchFamily="82" charset="0"/>
            </a:endParaRPr>
          </a:p>
        </p:txBody>
      </p:sp>
      <p:sp>
        <p:nvSpPr>
          <p:cNvPr id="3" name="Content Placeholder 2"/>
          <p:cNvSpPr>
            <a:spLocks noGrp="1"/>
          </p:cNvSpPr>
          <p:nvPr>
            <p:ph sz="quarter" idx="13"/>
          </p:nvPr>
        </p:nvSpPr>
        <p:spPr>
          <a:xfrm>
            <a:off x="457200" y="838200"/>
            <a:ext cx="8229600" cy="5715000"/>
          </a:xfrm>
        </p:spPr>
        <p:txBody>
          <a:bodyPr>
            <a:normAutofit fontScale="92500" lnSpcReduction="10000"/>
          </a:bodyPr>
          <a:lstStyle/>
          <a:p>
            <a:pPr>
              <a:buNone/>
            </a:pPr>
            <a:r>
              <a:rPr lang="en-US" dirty="0" smtClean="0">
                <a:solidFill>
                  <a:schemeClr val="tx2">
                    <a:lumMod val="50000"/>
                  </a:schemeClr>
                </a:solidFill>
                <a:latin typeface="Cambria" panose="02040503050406030204" pitchFamily="18" charset="0"/>
                <a:cs typeface="Calibri" panose="020F0502020204030204" pitchFamily="34" charset="0"/>
              </a:rPr>
              <a:t>	one of the ways to become successful anywhere in the world is to start a business. when one starts a business, there will be profits, revenues, losses, risks, etc.</a:t>
            </a:r>
          </a:p>
          <a:p>
            <a:r>
              <a:rPr lang="en-US" b="1" dirty="0" smtClean="0">
                <a:solidFill>
                  <a:schemeClr val="tx2">
                    <a:lumMod val="50000"/>
                  </a:schemeClr>
                </a:solidFill>
                <a:latin typeface="Cambria" panose="02040503050406030204" pitchFamily="18" charset="0"/>
                <a:cs typeface="Calibri" panose="020F0502020204030204" pitchFamily="34" charset="0"/>
              </a:rPr>
              <a:t>business</a:t>
            </a:r>
            <a:r>
              <a:rPr lang="en-US" dirty="0" smtClean="0">
                <a:solidFill>
                  <a:schemeClr val="tx2">
                    <a:lumMod val="50000"/>
                  </a:schemeClr>
                </a:solidFill>
                <a:latin typeface="Cambria" panose="02040503050406030204" pitchFamily="18" charset="0"/>
                <a:cs typeface="Calibri" panose="020F0502020204030204" pitchFamily="34" charset="0"/>
              </a:rPr>
              <a:t> is defined as any activity that seeks to provide goods or services to others while operating at a profit. it is also an organization that provides goods or services to earn profits.</a:t>
            </a:r>
          </a:p>
          <a:p>
            <a:r>
              <a:rPr lang="en-US" b="1" dirty="0" smtClean="0">
                <a:solidFill>
                  <a:schemeClr val="tx2">
                    <a:lumMod val="50000"/>
                  </a:schemeClr>
                </a:solidFill>
                <a:latin typeface="Cambria" panose="02040503050406030204" pitchFamily="18" charset="0"/>
                <a:cs typeface="Calibri" panose="020F0502020204030204" pitchFamily="34" charset="0"/>
              </a:rPr>
              <a:t>profit</a:t>
            </a:r>
            <a:r>
              <a:rPr lang="en-US" dirty="0" smtClean="0">
                <a:solidFill>
                  <a:schemeClr val="tx2">
                    <a:lumMod val="50000"/>
                  </a:schemeClr>
                </a:solidFill>
                <a:latin typeface="Cambria" panose="02040503050406030204" pitchFamily="18" charset="0"/>
                <a:cs typeface="Calibri" panose="020F0502020204030204" pitchFamily="34" charset="0"/>
              </a:rPr>
              <a:t> is the difference between a business’s revenues and its expenses; or the amount of money a business earns above for s and beyond what it spends for salaries and other expenses.</a:t>
            </a:r>
          </a:p>
          <a:p>
            <a:r>
              <a:rPr lang="en-US" b="1" dirty="0" smtClean="0">
                <a:solidFill>
                  <a:schemeClr val="tx2">
                    <a:lumMod val="50000"/>
                  </a:schemeClr>
                </a:solidFill>
                <a:latin typeface="Cambria" panose="02040503050406030204" pitchFamily="18" charset="0"/>
                <a:cs typeface="Calibri" panose="020F0502020204030204" pitchFamily="34" charset="0"/>
              </a:rPr>
              <a:t>revenue</a:t>
            </a:r>
            <a:r>
              <a:rPr lang="en-US" dirty="0" smtClean="0">
                <a:solidFill>
                  <a:schemeClr val="tx2">
                    <a:lumMod val="50000"/>
                  </a:schemeClr>
                </a:solidFill>
                <a:latin typeface="Cambria" panose="02040503050406030204" pitchFamily="18" charset="0"/>
                <a:cs typeface="Calibri" panose="020F0502020204030204" pitchFamily="34" charset="0"/>
              </a:rPr>
              <a:t> is the total amount of money a business takes in during a given period by selling goods and services.</a:t>
            </a:r>
          </a:p>
          <a:p>
            <a:r>
              <a:rPr lang="en-US" b="1" dirty="0" smtClean="0">
                <a:solidFill>
                  <a:schemeClr val="tx2">
                    <a:lumMod val="50000"/>
                  </a:schemeClr>
                </a:solidFill>
                <a:latin typeface="Cambria" panose="02040503050406030204" pitchFamily="18" charset="0"/>
                <a:cs typeface="Calibri" panose="020F0502020204030204" pitchFamily="34" charset="0"/>
              </a:rPr>
              <a:t>a loss</a:t>
            </a:r>
            <a:r>
              <a:rPr lang="en-US" dirty="0" smtClean="0">
                <a:solidFill>
                  <a:schemeClr val="tx2">
                    <a:lumMod val="50000"/>
                  </a:schemeClr>
                </a:solidFill>
                <a:latin typeface="Cambria" panose="02040503050406030204" pitchFamily="18" charset="0"/>
                <a:cs typeface="Calibri" panose="020F0502020204030204" pitchFamily="34" charset="0"/>
              </a:rPr>
              <a:t> occurs when a business’s costs and expenses are more than its revenues. starting a business involves risks.</a:t>
            </a:r>
          </a:p>
          <a:p>
            <a:r>
              <a:rPr lang="en-US" b="1" dirty="0" smtClean="0">
                <a:solidFill>
                  <a:schemeClr val="tx2">
                    <a:lumMod val="50000"/>
                  </a:schemeClr>
                </a:solidFill>
                <a:latin typeface="Cambria" panose="02040503050406030204" pitchFamily="18" charset="0"/>
                <a:cs typeface="Calibri" panose="020F0502020204030204" pitchFamily="34" charset="0"/>
              </a:rPr>
              <a:t>risk</a:t>
            </a:r>
            <a:r>
              <a:rPr lang="en-US" dirty="0" smtClean="0">
                <a:solidFill>
                  <a:schemeClr val="tx2">
                    <a:lumMod val="50000"/>
                  </a:schemeClr>
                </a:solidFill>
                <a:latin typeface="Cambria" panose="02040503050406030204" pitchFamily="18" charset="0"/>
                <a:cs typeface="Calibri" panose="020F0502020204030204" pitchFamily="34" charset="0"/>
              </a:rPr>
              <a:t> is the chance an entrepreneur takes of losing time and money on a business that may not prove profitable.</a:t>
            </a:r>
            <a:endParaRPr lang="en-US" dirty="0">
              <a:solidFill>
                <a:schemeClr val="tx2">
                  <a:lumMod val="50000"/>
                </a:schemeClr>
              </a:solidFill>
              <a:latin typeface="Cambria" panose="02040503050406030204" pitchFamily="18"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accent1">
                    <a:lumMod val="50000"/>
                  </a:schemeClr>
                </a:solidFill>
                <a:latin typeface="Colonna MT" panose="04020805060202030203" pitchFamily="82" charset="0"/>
              </a:rPr>
              <a:t>Importance of Businesses</a:t>
            </a:r>
            <a:endParaRPr lang="en-US" b="1" dirty="0">
              <a:solidFill>
                <a:schemeClr val="accent1">
                  <a:lumMod val="50000"/>
                </a:schemeClr>
              </a:solidFill>
              <a:latin typeface="Colonna MT" panose="04020805060202030203" pitchFamily="82" charset="0"/>
            </a:endParaRPr>
          </a:p>
        </p:txBody>
      </p:sp>
      <p:sp>
        <p:nvSpPr>
          <p:cNvPr id="3" name="Content Placeholder 2"/>
          <p:cNvSpPr>
            <a:spLocks noGrp="1"/>
          </p:cNvSpPr>
          <p:nvPr>
            <p:ph sz="quarter" idx="13"/>
          </p:nvPr>
        </p:nvSpPr>
        <p:spPr>
          <a:xfrm>
            <a:off x="457200" y="1219200"/>
            <a:ext cx="8229600" cy="4906963"/>
          </a:xfrm>
        </p:spPr>
        <p:txBody>
          <a:bodyPr>
            <a:normAutofit/>
          </a:bodyPr>
          <a:lstStyle/>
          <a:p>
            <a:r>
              <a:rPr lang="en-US" dirty="0" smtClean="0">
                <a:solidFill>
                  <a:schemeClr val="tx2">
                    <a:lumMod val="50000"/>
                  </a:schemeClr>
                </a:solidFill>
                <a:latin typeface="Cambria" panose="02040503050406030204" pitchFamily="18" charset="0"/>
              </a:rPr>
              <a:t>Business improves the standard of living of the people by providing better quality and large variety of goods and services at the right time and at right place.</a:t>
            </a:r>
          </a:p>
          <a:p>
            <a:r>
              <a:rPr lang="en-US" dirty="0" smtClean="0">
                <a:solidFill>
                  <a:schemeClr val="tx2">
                    <a:lumMod val="50000"/>
                  </a:schemeClr>
                </a:solidFill>
                <a:latin typeface="Cambria" panose="02040503050406030204" pitchFamily="18" charset="0"/>
              </a:rPr>
              <a:t>It provides opportunities to work and earn a livelihood. Thus, it generates employment in the country, which in turn reduces poverty.</a:t>
            </a:r>
          </a:p>
          <a:p>
            <a:r>
              <a:rPr lang="en-US" dirty="0" smtClean="0">
                <a:solidFill>
                  <a:schemeClr val="tx2">
                    <a:lumMod val="50000"/>
                  </a:schemeClr>
                </a:solidFill>
                <a:latin typeface="Cambria" panose="02040503050406030204" pitchFamily="18" charset="0"/>
              </a:rPr>
              <a:t>Employees pay taxes the government and local communities use to build hospitals, schools and other facilities.</a:t>
            </a:r>
          </a:p>
          <a:p>
            <a:pPr>
              <a:buNone/>
            </a:pP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accent1">
                    <a:lumMod val="50000"/>
                  </a:schemeClr>
                </a:solidFill>
                <a:latin typeface="Colonna MT" panose="04020805060202030203" pitchFamily="82" charset="0"/>
              </a:rPr>
              <a:t>Importance of Businesses</a:t>
            </a:r>
            <a:endParaRPr lang="en-US" dirty="0">
              <a:solidFill>
                <a:schemeClr val="accent1">
                  <a:lumMod val="50000"/>
                </a:schemeClr>
              </a:solidFill>
              <a:latin typeface="Colonna MT" panose="04020805060202030203" pitchFamily="82" charset="0"/>
            </a:endParaRPr>
          </a:p>
        </p:txBody>
      </p:sp>
      <p:sp>
        <p:nvSpPr>
          <p:cNvPr id="3" name="Content Placeholder 2"/>
          <p:cNvSpPr>
            <a:spLocks noGrp="1"/>
          </p:cNvSpPr>
          <p:nvPr>
            <p:ph sz="quarter" idx="13"/>
          </p:nvPr>
        </p:nvSpPr>
        <p:spPr>
          <a:xfrm>
            <a:off x="457200" y="1219200"/>
            <a:ext cx="8229600" cy="5257800"/>
          </a:xfrm>
        </p:spPr>
        <p:txBody>
          <a:bodyPr>
            <a:normAutofit/>
          </a:bodyPr>
          <a:lstStyle/>
          <a:p>
            <a:r>
              <a:rPr lang="en-US" dirty="0" smtClean="0">
                <a:solidFill>
                  <a:schemeClr val="tx2">
                    <a:lumMod val="50000"/>
                  </a:schemeClr>
                </a:solidFill>
                <a:latin typeface="Cambria" panose="02040503050406030204" pitchFamily="18" charset="0"/>
              </a:rPr>
              <a:t>It improves national image by producing and exporting quality of goods and services to foreign countries. By participating in international trade fairs and exhibitions, it also demonstrates the progress and achievements of its country to the outside world.</a:t>
            </a:r>
          </a:p>
          <a:p>
            <a:r>
              <a:rPr lang="en-US" dirty="0" smtClean="0">
                <a:solidFill>
                  <a:schemeClr val="tx2">
                    <a:lumMod val="50000"/>
                  </a:schemeClr>
                </a:solidFill>
                <a:latin typeface="Cambria" panose="02040503050406030204" pitchFamily="18" charset="0"/>
              </a:rPr>
              <a:t>It also facilities exchange of culture among the people of different nations and thus, maintain international harmony and peace.</a:t>
            </a:r>
          </a:p>
          <a:p>
            <a:r>
              <a:rPr lang="en-US" dirty="0" smtClean="0">
                <a:solidFill>
                  <a:schemeClr val="tx2">
                    <a:lumMod val="50000"/>
                  </a:schemeClr>
                </a:solidFill>
                <a:latin typeface="Cambria" panose="02040503050406030204" pitchFamily="18" charset="0"/>
              </a:rPr>
              <a:t>It helps in the development of science and technology. It spends large amount of money on research and development in search of new products and services.</a:t>
            </a: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chemeClr val="accent1">
                    <a:lumMod val="50000"/>
                  </a:schemeClr>
                </a:solidFill>
                <a:latin typeface="Colonna MT" panose="04020805060202030203" pitchFamily="82" charset="0"/>
              </a:rPr>
              <a:t>TYPES OF BUSINESSES</a:t>
            </a:r>
            <a:endParaRPr lang="en-US" b="1" dirty="0">
              <a:solidFill>
                <a:schemeClr val="accent1">
                  <a:lumMod val="50000"/>
                </a:schemeClr>
              </a:solidFill>
              <a:latin typeface="Colonna MT" panose="04020805060202030203" pitchFamily="82" charset="0"/>
            </a:endParaRPr>
          </a:p>
        </p:txBody>
      </p:sp>
      <p:sp>
        <p:nvSpPr>
          <p:cNvPr id="3" name="Content Placeholder 2"/>
          <p:cNvSpPr>
            <a:spLocks noGrp="1"/>
          </p:cNvSpPr>
          <p:nvPr>
            <p:ph sz="quarter" idx="13"/>
          </p:nvPr>
        </p:nvSpPr>
        <p:spPr>
          <a:xfrm>
            <a:off x="457200" y="1143000"/>
            <a:ext cx="8229600" cy="5181600"/>
          </a:xfrm>
        </p:spPr>
        <p:txBody>
          <a:bodyPr>
            <a:normAutofit/>
          </a:bodyPr>
          <a:lstStyle/>
          <a:p>
            <a:pPr>
              <a:buNone/>
            </a:pPr>
            <a:r>
              <a:rPr lang="en-US" dirty="0" smtClean="0">
                <a:solidFill>
                  <a:schemeClr val="tx2">
                    <a:lumMod val="50000"/>
                  </a:schemeClr>
                </a:solidFill>
                <a:latin typeface="Cambria" panose="02040503050406030204" pitchFamily="18" charset="0"/>
              </a:rPr>
              <a:t>	Generally, there are two major types of businesses: Industrial and commercial businesses.</a:t>
            </a:r>
          </a:p>
          <a:p>
            <a:r>
              <a:rPr lang="en-US" b="1" dirty="0" smtClean="0">
                <a:solidFill>
                  <a:schemeClr val="tx2">
                    <a:lumMod val="50000"/>
                  </a:schemeClr>
                </a:solidFill>
                <a:latin typeface="Cambria" panose="02040503050406030204" pitchFamily="18" charset="0"/>
              </a:rPr>
              <a:t>Industrial Businesses:</a:t>
            </a:r>
            <a:r>
              <a:rPr lang="en-US" dirty="0" smtClean="0">
                <a:solidFill>
                  <a:schemeClr val="tx2">
                    <a:lumMod val="50000"/>
                  </a:schemeClr>
                </a:solidFill>
                <a:latin typeface="Cambria" panose="02040503050406030204" pitchFamily="18" charset="0"/>
              </a:rPr>
              <a:t> They produce goods used by other businesses or organizations to make things. For example, companies that mine ore for making metal products are industrial businesses.</a:t>
            </a:r>
          </a:p>
          <a:p>
            <a:r>
              <a:rPr lang="en-US" b="1" dirty="0" smtClean="0">
                <a:solidFill>
                  <a:schemeClr val="tx2">
                    <a:lumMod val="50000"/>
                  </a:schemeClr>
                </a:solidFill>
                <a:latin typeface="Cambria" panose="02040503050406030204" pitchFamily="18" charset="0"/>
              </a:rPr>
              <a:t>Commercial Businesses:</a:t>
            </a:r>
            <a:r>
              <a:rPr lang="en-US" dirty="0" smtClean="0">
                <a:solidFill>
                  <a:schemeClr val="tx2">
                    <a:lumMod val="50000"/>
                  </a:schemeClr>
                </a:solidFill>
                <a:latin typeface="Cambria" panose="02040503050406030204" pitchFamily="18" charset="0"/>
              </a:rPr>
              <a:t> They are engaged in the following:</a:t>
            </a:r>
          </a:p>
          <a:p>
            <a:pPr>
              <a:buFont typeface="Wingdings" pitchFamily="2" charset="2"/>
              <a:buChar char="Ø"/>
            </a:pPr>
            <a:r>
              <a:rPr lang="en-US" dirty="0" smtClean="0">
                <a:solidFill>
                  <a:schemeClr val="tx2">
                    <a:lumMod val="50000"/>
                  </a:schemeClr>
                </a:solidFill>
                <a:latin typeface="Cambria" panose="02040503050406030204" pitchFamily="18" charset="0"/>
              </a:rPr>
              <a:t>Marketing: wholesalers and retailers;</a:t>
            </a:r>
          </a:p>
          <a:p>
            <a:pPr>
              <a:buFont typeface="Wingdings" pitchFamily="2" charset="2"/>
              <a:buChar char="Ø"/>
            </a:pPr>
            <a:r>
              <a:rPr lang="en-US" dirty="0" smtClean="0">
                <a:solidFill>
                  <a:schemeClr val="tx2">
                    <a:lumMod val="50000"/>
                  </a:schemeClr>
                </a:solidFill>
                <a:latin typeface="Cambria" panose="02040503050406030204" pitchFamily="18" charset="0"/>
              </a:rPr>
              <a:t>Finance: banks and investment companies; and</a:t>
            </a:r>
          </a:p>
          <a:p>
            <a:pPr>
              <a:buFont typeface="Wingdings" pitchFamily="2" charset="2"/>
              <a:buChar char="Ø"/>
            </a:pPr>
            <a:r>
              <a:rPr lang="en-US" dirty="0" smtClean="0">
                <a:solidFill>
                  <a:schemeClr val="tx2">
                    <a:lumMod val="50000"/>
                  </a:schemeClr>
                </a:solidFill>
                <a:latin typeface="Cambria" panose="02040503050406030204" pitchFamily="18" charset="0"/>
              </a:rPr>
              <a:t>Services: medical officers, motels, athletics centers.</a:t>
            </a:r>
            <a:endParaRPr lang="en-US"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US" b="1" dirty="0" smtClean="0">
                <a:solidFill>
                  <a:schemeClr val="accent1">
                    <a:lumMod val="50000"/>
                  </a:schemeClr>
                </a:solidFill>
                <a:latin typeface="Colonna MT" panose="04020805060202030203" pitchFamily="82" charset="0"/>
              </a:rPr>
              <a:t>THE OBJECTIVES OF BUSINESS</a:t>
            </a:r>
            <a:endParaRPr lang="en-US" b="1" dirty="0">
              <a:solidFill>
                <a:schemeClr val="accent1">
                  <a:lumMod val="50000"/>
                </a:schemeClr>
              </a:solidFill>
              <a:latin typeface="Colonna MT" panose="04020805060202030203" pitchFamily="82" charset="0"/>
            </a:endParaRPr>
          </a:p>
        </p:txBody>
      </p:sp>
      <p:sp>
        <p:nvSpPr>
          <p:cNvPr id="6" name="TextBox 5"/>
          <p:cNvSpPr txBox="1"/>
          <p:nvPr/>
        </p:nvSpPr>
        <p:spPr>
          <a:xfrm>
            <a:off x="457200" y="904264"/>
            <a:ext cx="8229600" cy="5940088"/>
          </a:xfrm>
          <a:prstGeom prst="rect">
            <a:avLst/>
          </a:prstGeom>
          <a:noFill/>
        </p:spPr>
        <p:txBody>
          <a:bodyPr wrap="square" rtlCol="0">
            <a:spAutoFit/>
          </a:bodyPr>
          <a:lstStyle/>
          <a:p>
            <a:pPr algn="just">
              <a:lnSpc>
                <a:spcPct val="150000"/>
              </a:lnSpc>
            </a:pPr>
            <a:r>
              <a:rPr lang="en-US" sz="2000" dirty="0" smtClean="0">
                <a:solidFill>
                  <a:schemeClr val="tx2">
                    <a:lumMod val="50000"/>
                  </a:schemeClr>
                </a:solidFill>
                <a:latin typeface="Cambria" panose="02040503050406030204" pitchFamily="18" charset="0"/>
              </a:rPr>
              <a:t>BUSINESS OBJECTIVES ARE SOMETHINGS WHICH A BUSINESS ORGANISATION WANTS TO ACHIEVE OR ACCOMPLISH OVER A SPECIFIED PERIOD OF TIME. IT IS GENERALLY BELIEVED THAT BUSINESS HAS A SINGLE OBJECTIVE, THAT IS, TO MAKE PROFIT &amp; SAFEGUARD THE INTERESTS OF ITS OWNERS.</a:t>
            </a:r>
          </a:p>
          <a:p>
            <a:pPr algn="just"/>
            <a:endParaRPr lang="en-US" sz="2000" dirty="0" smtClean="0">
              <a:solidFill>
                <a:schemeClr val="tx2">
                  <a:lumMod val="50000"/>
                </a:schemeClr>
              </a:solidFill>
              <a:latin typeface="Cambria" panose="02040503050406030204" pitchFamily="18" charset="0"/>
            </a:endParaRPr>
          </a:p>
          <a:p>
            <a:pPr algn="just">
              <a:lnSpc>
                <a:spcPct val="150000"/>
              </a:lnSpc>
            </a:pPr>
            <a:r>
              <a:rPr lang="en-US" sz="2000" dirty="0" smtClean="0">
                <a:solidFill>
                  <a:schemeClr val="tx2">
                    <a:lumMod val="50000"/>
                  </a:schemeClr>
                </a:solidFill>
                <a:latin typeface="Cambria" panose="02040503050406030204" pitchFamily="18" charset="0"/>
              </a:rPr>
              <a:t>HOWEVER, NO BUSINESS CAN IGNORE THE INTERESTS OF ITS EMPLOYEES, CUSTOMERS, AS WELL AS THE INTEREST OF THE SOCIETY AS A WHOLE.</a:t>
            </a:r>
          </a:p>
          <a:p>
            <a:pPr algn="just"/>
            <a:endParaRPr lang="en-US" sz="2000" dirty="0" smtClean="0">
              <a:solidFill>
                <a:schemeClr val="tx2">
                  <a:lumMod val="50000"/>
                </a:schemeClr>
              </a:solidFill>
              <a:latin typeface="Cambria" panose="02040503050406030204" pitchFamily="18" charset="0"/>
            </a:endParaRPr>
          </a:p>
          <a:p>
            <a:pPr algn="just">
              <a:lnSpc>
                <a:spcPct val="150000"/>
              </a:lnSpc>
            </a:pPr>
            <a:r>
              <a:rPr lang="en-US" sz="2000" dirty="0" smtClean="0">
                <a:solidFill>
                  <a:schemeClr val="tx2">
                    <a:lumMod val="50000"/>
                  </a:schemeClr>
                </a:solidFill>
                <a:latin typeface="Cambria" panose="02040503050406030204" pitchFamily="18" charset="0"/>
              </a:rPr>
              <a:t>BUSINESS OBJECTIVES ALSO NEED TO BE AIMED AT CONTRIBUTING TO NATIONAL GOALS &amp; ASPIRATIONS AS WELL AS TOWARDS INTERATIONAL WELL-BEING.  </a:t>
            </a:r>
            <a:endParaRPr lang="en-US" sz="2000" dirty="0">
              <a:solidFill>
                <a:schemeClr val="tx2">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330" y="609599"/>
            <a:ext cx="7772870" cy="5181601"/>
          </a:xfrm>
        </p:spPr>
        <p:txBody>
          <a:bodyPr/>
          <a:lstStyle/>
          <a:p>
            <a:pPr marL="0" indent="0">
              <a:buNone/>
            </a:pPr>
            <a:r>
              <a:rPr lang="en-US"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      THUS, THE OBJECTIVES OF BUSINESS MAY BE CLASSSIFIED AS:</a:t>
            </a:r>
          </a:p>
          <a:p>
            <a:pPr marL="0" indent="0">
              <a:buNone/>
            </a:pPr>
            <a:endParaRPr lang="en-US" dirty="0" smtClean="0">
              <a:solidFill>
                <a:schemeClr val="tx2">
                  <a:lumMod val="50000"/>
                </a:schemeClr>
              </a:solidFill>
              <a:latin typeface="Cambria" panose="02040503050406030204" pitchFamily="18" charset="0"/>
            </a:endParaRPr>
          </a:p>
          <a:p>
            <a:pPr marL="2286000" lvl="4" indent="-457200">
              <a:buFont typeface="+mj-lt"/>
              <a:buAutoNum type="alphaUcPeriod"/>
            </a:pPr>
            <a:r>
              <a:rPr lang="en-US" sz="2000" dirty="0" smtClean="0">
                <a:solidFill>
                  <a:schemeClr val="tx2">
                    <a:lumMod val="50000"/>
                  </a:schemeClr>
                </a:solidFill>
                <a:latin typeface="Cambria" panose="02040503050406030204" pitchFamily="18" charset="0"/>
              </a:rPr>
              <a:t>ECONOMIC OBJECTIVES</a:t>
            </a:r>
          </a:p>
          <a:p>
            <a:pPr marL="2286000" lvl="4" indent="-457200">
              <a:buFont typeface="+mj-lt"/>
              <a:buAutoNum type="alphaUcPeriod"/>
            </a:pPr>
            <a:endParaRPr lang="en-US" sz="2000" dirty="0" smtClean="0">
              <a:solidFill>
                <a:schemeClr val="tx2">
                  <a:lumMod val="50000"/>
                </a:schemeClr>
              </a:solidFill>
              <a:latin typeface="Cambria" panose="02040503050406030204" pitchFamily="18" charset="0"/>
            </a:endParaRPr>
          </a:p>
          <a:p>
            <a:pPr marL="2286000" lvl="4" indent="-457200">
              <a:buFont typeface="+mj-lt"/>
              <a:buAutoNum type="alphaUcPeriod"/>
            </a:pPr>
            <a:r>
              <a:rPr lang="en-US" sz="2000" dirty="0" smtClean="0">
                <a:solidFill>
                  <a:schemeClr val="tx2">
                    <a:lumMod val="50000"/>
                  </a:schemeClr>
                </a:solidFill>
                <a:latin typeface="Cambria" panose="02040503050406030204" pitchFamily="18" charset="0"/>
              </a:rPr>
              <a:t>SOCIAL OBJECTIVES</a:t>
            </a:r>
          </a:p>
          <a:p>
            <a:pPr marL="2286000" lvl="4" indent="-457200">
              <a:buFont typeface="+mj-lt"/>
              <a:buAutoNum type="alphaUcPeriod"/>
            </a:pPr>
            <a:endParaRPr lang="en-US" sz="2000" dirty="0" smtClean="0">
              <a:solidFill>
                <a:schemeClr val="tx2">
                  <a:lumMod val="50000"/>
                </a:schemeClr>
              </a:solidFill>
              <a:latin typeface="Cambria" panose="02040503050406030204" pitchFamily="18" charset="0"/>
            </a:endParaRPr>
          </a:p>
          <a:p>
            <a:pPr marL="2286000" lvl="4" indent="-457200">
              <a:buFont typeface="+mj-lt"/>
              <a:buAutoNum type="alphaUcPeriod"/>
            </a:pPr>
            <a:r>
              <a:rPr lang="en-US" sz="2000" dirty="0" smtClean="0">
                <a:solidFill>
                  <a:schemeClr val="tx2">
                    <a:lumMod val="50000"/>
                  </a:schemeClr>
                </a:solidFill>
                <a:latin typeface="Cambria" panose="02040503050406030204" pitchFamily="18" charset="0"/>
              </a:rPr>
              <a:t>HUMAN OBJECTIVES</a:t>
            </a:r>
          </a:p>
          <a:p>
            <a:pPr marL="2286000" lvl="4" indent="-457200">
              <a:buFont typeface="+mj-lt"/>
              <a:buAutoNum type="alphaUcPeriod"/>
            </a:pPr>
            <a:endParaRPr lang="en-US" sz="2000" dirty="0" smtClean="0">
              <a:solidFill>
                <a:schemeClr val="tx2">
                  <a:lumMod val="50000"/>
                </a:schemeClr>
              </a:solidFill>
              <a:latin typeface="Cambria" panose="02040503050406030204" pitchFamily="18" charset="0"/>
            </a:endParaRPr>
          </a:p>
          <a:p>
            <a:pPr marL="2286000" lvl="4" indent="-457200">
              <a:buFont typeface="+mj-lt"/>
              <a:buAutoNum type="alphaUcPeriod"/>
            </a:pPr>
            <a:r>
              <a:rPr lang="en-US" sz="2000" dirty="0" smtClean="0">
                <a:solidFill>
                  <a:schemeClr val="tx2">
                    <a:lumMod val="50000"/>
                  </a:schemeClr>
                </a:solidFill>
                <a:latin typeface="Cambria" panose="02040503050406030204" pitchFamily="18" charset="0"/>
              </a:rPr>
              <a:t>NATIONAL OBJECTIVES</a:t>
            </a:r>
          </a:p>
          <a:p>
            <a:pPr marL="2286000" lvl="4" indent="-457200">
              <a:buFont typeface="+mj-lt"/>
              <a:buAutoNum type="alphaUcPeriod"/>
            </a:pPr>
            <a:endParaRPr lang="en-US" sz="2000" dirty="0" smtClean="0">
              <a:solidFill>
                <a:schemeClr val="tx2">
                  <a:lumMod val="50000"/>
                </a:schemeClr>
              </a:solidFill>
              <a:latin typeface="Cambria" panose="02040503050406030204" pitchFamily="18" charset="0"/>
            </a:endParaRPr>
          </a:p>
          <a:p>
            <a:pPr marL="2286000" lvl="4" indent="-457200">
              <a:buFont typeface="+mj-lt"/>
              <a:buAutoNum type="alphaUcPeriod"/>
            </a:pPr>
            <a:r>
              <a:rPr lang="en-US" sz="2000" dirty="0" smtClean="0">
                <a:solidFill>
                  <a:schemeClr val="tx2">
                    <a:lumMod val="50000"/>
                  </a:schemeClr>
                </a:solidFill>
                <a:latin typeface="Cambria" panose="02040503050406030204" pitchFamily="18" charset="0"/>
              </a:rPr>
              <a:t>GLOBAL OBJECTIVES</a:t>
            </a:r>
            <a:endParaRPr lang="en-US" sz="2000" dirty="0">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2384108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85800"/>
            <a:ext cx="7849070" cy="5181600"/>
          </a:xfrm>
        </p:spPr>
        <p:txBody>
          <a:bodyPr/>
          <a:lstStyle/>
          <a:p>
            <a:pPr algn="just">
              <a:buFont typeface="Wingdings" panose="05000000000000000000" pitchFamily="2" charset="2"/>
              <a:buChar char="q"/>
            </a:pPr>
            <a:r>
              <a:rPr lang="en-US" sz="2400" b="1" dirty="0" smtClean="0">
                <a:solidFill>
                  <a:schemeClr val="tx2">
                    <a:lumMod val="50000"/>
                  </a:schemeClr>
                </a:solidFill>
                <a:latin typeface="Cambria" panose="02040503050406030204" pitchFamily="18" charset="0"/>
              </a:rPr>
              <a:t> Economic objectives </a:t>
            </a:r>
            <a:r>
              <a:rPr lang="en-US" dirty="0" smtClean="0">
                <a:solidFill>
                  <a:schemeClr val="tx2">
                    <a:lumMod val="50000"/>
                  </a:schemeClr>
                </a:solidFill>
                <a:latin typeface="Cambria" panose="02040503050406030204" pitchFamily="18" charset="0"/>
              </a:rPr>
              <a:t>of a business refer to the objective of earning profit &amp; those which have a direct impact on the profit-earning objective of business.</a:t>
            </a:r>
          </a:p>
          <a:p>
            <a:pPr algn="just"/>
            <a:endParaRPr lang="en-US" dirty="0" smtClean="0">
              <a:solidFill>
                <a:schemeClr val="tx2">
                  <a:lumMod val="50000"/>
                </a:schemeClr>
              </a:solidFill>
              <a:latin typeface="Cambria" panose="02040503050406030204" pitchFamily="18" charset="0"/>
            </a:endParaRPr>
          </a:p>
          <a:p>
            <a:pPr marL="0" indent="0" algn="just">
              <a:buNone/>
            </a:pPr>
            <a:r>
              <a:rPr lang="en-US" b="1" dirty="0" smtClean="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some of the main economic objectives of business are:</a:t>
            </a:r>
          </a:p>
          <a:p>
            <a:pPr marL="514350" indent="-514350" algn="just">
              <a:buFont typeface="+mj-lt"/>
              <a:buAutoNum type="romanUcPeriod"/>
            </a:pPr>
            <a:r>
              <a:rPr lang="en-US" dirty="0" smtClean="0">
                <a:solidFill>
                  <a:schemeClr val="tx2">
                    <a:lumMod val="50000"/>
                  </a:schemeClr>
                </a:solidFill>
                <a:latin typeface="Cambria" panose="02040503050406030204" pitchFamily="18" charset="0"/>
              </a:rPr>
              <a:t>Earning of adequate profits;</a:t>
            </a:r>
          </a:p>
          <a:p>
            <a:pPr marL="514350" indent="-514350" algn="just">
              <a:buFont typeface="+mj-lt"/>
              <a:buAutoNum type="romanUcPeriod"/>
            </a:pPr>
            <a:r>
              <a:rPr lang="en-US" dirty="0" smtClean="0">
                <a:solidFill>
                  <a:schemeClr val="tx2">
                    <a:lumMod val="50000"/>
                  </a:schemeClr>
                </a:solidFill>
                <a:latin typeface="Cambria" panose="02040503050406030204" pitchFamily="18" charset="0"/>
              </a:rPr>
              <a:t>Exploring new markets &amp; creation of more customers;</a:t>
            </a:r>
          </a:p>
          <a:p>
            <a:pPr marL="514350" indent="-514350" algn="just">
              <a:buFont typeface="+mj-lt"/>
              <a:buAutoNum type="romanUcPeriod"/>
            </a:pPr>
            <a:r>
              <a:rPr lang="en-US" dirty="0" smtClean="0">
                <a:solidFill>
                  <a:schemeClr val="tx2">
                    <a:lumMod val="50000"/>
                  </a:schemeClr>
                </a:solidFill>
                <a:latin typeface="Cambria" panose="02040503050406030204" pitchFamily="18" charset="0"/>
              </a:rPr>
              <a:t>Growth &amp; Expansion of business operation;</a:t>
            </a:r>
          </a:p>
          <a:p>
            <a:pPr marL="514350" indent="-514350" algn="just">
              <a:buFont typeface="+mj-lt"/>
              <a:buAutoNum type="romanUcPeriod"/>
            </a:pPr>
            <a:r>
              <a:rPr lang="en-US" dirty="0" smtClean="0">
                <a:solidFill>
                  <a:schemeClr val="tx2">
                    <a:lumMod val="50000"/>
                  </a:schemeClr>
                </a:solidFill>
                <a:latin typeface="Cambria" panose="02040503050406030204" pitchFamily="18" charset="0"/>
              </a:rPr>
              <a:t>Making use of available resources in the best possible manner.</a:t>
            </a:r>
            <a:endParaRPr lang="en-US" dirty="0">
              <a:solidFill>
                <a:schemeClr val="tx2">
                  <a:lumMod val="50000"/>
                </a:schemeClr>
              </a:solidFill>
              <a:latin typeface="Cambria" panose="02040503050406030204" pitchFamily="18" charset="0"/>
            </a:endParaRPr>
          </a:p>
        </p:txBody>
      </p:sp>
    </p:spTree>
    <p:extLst>
      <p:ext uri="{BB962C8B-B14F-4D97-AF65-F5344CB8AC3E}">
        <p14:creationId xmlns:p14="http://schemas.microsoft.com/office/powerpoint/2010/main" val="1212950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776</TotalTime>
  <Words>1653</Words>
  <Application>Microsoft Office PowerPoint</Application>
  <PresentationFormat>On-screen Show (4:3)</PresentationFormat>
  <Paragraphs>208</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Cambria</vt:lpstr>
      <vt:lpstr>Century Gothic</vt:lpstr>
      <vt:lpstr>Colonna MT</vt:lpstr>
      <vt:lpstr>Tw Cen MT</vt:lpstr>
      <vt:lpstr>Wingdings</vt:lpstr>
      <vt:lpstr>Droplet</vt:lpstr>
      <vt:lpstr>NATURE/OBJECTIVES OF BUSINESS  MANAGEMENT BY OBJECTIVES</vt:lpstr>
      <vt:lpstr>PowerPoint Presentation</vt:lpstr>
      <vt:lpstr>THE NATURE OF BUSINESS</vt:lpstr>
      <vt:lpstr>Importance of Businesses</vt:lpstr>
      <vt:lpstr>Importance of Businesses</vt:lpstr>
      <vt:lpstr>TYPES OF BUSINESSES</vt:lpstr>
      <vt:lpstr>THE OBJECTIVES OF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Effective Objectives (SMARTER)</vt:lpstr>
      <vt:lpstr>PowerPoint Presentation</vt:lpstr>
      <vt:lpstr>PowerPoint Presentation</vt:lpstr>
      <vt:lpstr>MANAGEMENT BY OBJECTIVES (MBO)</vt:lpstr>
      <vt:lpstr>DEFINITION</vt:lpstr>
      <vt:lpstr>MAIN CONCEPT</vt:lpstr>
      <vt:lpstr>PowerPoint Presentation</vt:lpstr>
      <vt:lpstr>PowerPoint Presentation</vt:lpstr>
      <vt:lpstr>MBO PROCESS</vt:lpstr>
      <vt:lpstr>PowerPoint Presentation</vt:lpstr>
      <vt:lpstr>PowerPoint Presentation</vt:lpstr>
      <vt:lpstr>Advantages of MBO</vt:lpstr>
      <vt:lpstr>Disadvantages of MBO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Nida Perdido Karuyan</cp:lastModifiedBy>
  <cp:revision>66</cp:revision>
  <dcterms:created xsi:type="dcterms:W3CDTF">2015-05-13T08:17:21Z</dcterms:created>
  <dcterms:modified xsi:type="dcterms:W3CDTF">2017-11-22T16:29:19Z</dcterms:modified>
</cp:coreProperties>
</file>